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ebas Neue" charset="1" panose="00000500000000000000"/>
      <p:regular r:id="rId16"/>
    </p:embeddedFont>
    <p:embeddedFont>
      <p:font typeface="Proxima Nova" charset="1" panose="0200050603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18.jpeg" Type="http://schemas.openxmlformats.org/officeDocument/2006/relationships/image"/><Relationship Id="rId6"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43" r="0" b="-14174"/>
            </a:stretch>
          </a:blipFill>
        </p:spPr>
      </p:sp>
      <p:grpSp>
        <p:nvGrpSpPr>
          <p:cNvPr name="Group 3" id="3"/>
          <p:cNvGrpSpPr/>
          <p:nvPr/>
        </p:nvGrpSpPr>
        <p:grpSpPr>
          <a:xfrm rot="0">
            <a:off x="3346609" y="1156553"/>
            <a:ext cx="11594782" cy="4114800"/>
            <a:chOff x="0" y="0"/>
            <a:chExt cx="3053770" cy="1083733"/>
          </a:xfrm>
        </p:grpSpPr>
        <p:sp>
          <p:nvSpPr>
            <p:cNvPr name="Freeform 4" id="4"/>
            <p:cNvSpPr/>
            <p:nvPr/>
          </p:nvSpPr>
          <p:spPr>
            <a:xfrm flipH="false" flipV="false" rot="0">
              <a:off x="0" y="0"/>
              <a:ext cx="3053770" cy="1083733"/>
            </a:xfrm>
            <a:custGeom>
              <a:avLst/>
              <a:gdLst/>
              <a:ahLst/>
              <a:cxnLst/>
              <a:rect r="r" b="b" t="t" l="l"/>
              <a:pathLst>
                <a:path h="1083733" w="3053770">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name="TextBox 5" id="5"/>
            <p:cNvSpPr txBox="true"/>
            <p:nvPr/>
          </p:nvSpPr>
          <p:spPr>
            <a:xfrm>
              <a:off x="0" y="-38100"/>
              <a:ext cx="3053770" cy="11218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189246" y="758411"/>
            <a:ext cx="3909508" cy="1115852"/>
            <a:chOff x="0" y="0"/>
            <a:chExt cx="1029665" cy="293887"/>
          </a:xfrm>
        </p:grpSpPr>
        <p:sp>
          <p:nvSpPr>
            <p:cNvPr name="Freeform 7" id="7"/>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8" id="8"/>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11632" y="2455288"/>
            <a:ext cx="10264735" cy="1988103"/>
          </a:xfrm>
          <a:prstGeom prst="rect">
            <a:avLst/>
          </a:prstGeom>
        </p:spPr>
        <p:txBody>
          <a:bodyPr anchor="t" rtlCol="false" tIns="0" lIns="0" bIns="0" rIns="0">
            <a:spAutoFit/>
          </a:bodyPr>
          <a:lstStyle/>
          <a:p>
            <a:pPr algn="ctr">
              <a:lnSpc>
                <a:spcPts val="14086"/>
              </a:lnSpc>
            </a:pPr>
            <a:r>
              <a:rPr lang="en-US" sz="16971">
                <a:solidFill>
                  <a:srgbClr val="292929"/>
                </a:solidFill>
                <a:latin typeface="Bebas Neue"/>
                <a:ea typeface="Bebas Neue"/>
                <a:cs typeface="Bebas Neue"/>
                <a:sym typeface="Bebas Neue"/>
              </a:rPr>
              <a:t>MEDICAL CARE</a:t>
            </a:r>
          </a:p>
        </p:txBody>
      </p:sp>
      <p:sp>
        <p:nvSpPr>
          <p:cNvPr name="TextBox 10" id="10"/>
          <p:cNvSpPr txBox="true"/>
          <p:nvPr/>
        </p:nvSpPr>
        <p:spPr>
          <a:xfrm rot="0">
            <a:off x="7433348" y="1198782"/>
            <a:ext cx="3421305" cy="473075"/>
          </a:xfrm>
          <a:prstGeom prst="rect">
            <a:avLst/>
          </a:prstGeom>
        </p:spPr>
        <p:txBody>
          <a:bodyPr anchor="t" rtlCol="false" tIns="0" lIns="0" bIns="0" rIns="0">
            <a:spAutoFit/>
          </a:bodyPr>
          <a:lstStyle/>
          <a:p>
            <a:pPr algn="ctr">
              <a:lnSpc>
                <a:spcPts val="3399"/>
              </a:lnSpc>
            </a:pPr>
            <a:r>
              <a:rPr lang="en-US" sz="3999" spc="271">
                <a:solidFill>
                  <a:srgbClr val="292929"/>
                </a:solidFill>
                <a:latin typeface="Proxima Nova"/>
                <a:ea typeface="Proxima Nova"/>
                <a:cs typeface="Proxima Nova"/>
                <a:sym typeface="Proxima Nova"/>
              </a:rPr>
              <a:t>RIMBERIO</a:t>
            </a:r>
          </a:p>
        </p:txBody>
      </p:sp>
      <p:sp>
        <p:nvSpPr>
          <p:cNvPr name="TextBox 11" id="11"/>
          <p:cNvSpPr txBox="true"/>
          <p:nvPr/>
        </p:nvSpPr>
        <p:spPr>
          <a:xfrm rot="0">
            <a:off x="6494117" y="4150855"/>
            <a:ext cx="5299765" cy="390524"/>
          </a:xfrm>
          <a:prstGeom prst="rect">
            <a:avLst/>
          </a:prstGeom>
        </p:spPr>
        <p:txBody>
          <a:bodyPr anchor="t" rtlCol="false" tIns="0" lIns="0" bIns="0" rIns="0">
            <a:spAutoFit/>
          </a:bodyPr>
          <a:lstStyle/>
          <a:p>
            <a:pPr algn="ctr">
              <a:lnSpc>
                <a:spcPts val="2999"/>
              </a:lnSpc>
            </a:pPr>
            <a:r>
              <a:rPr lang="en-US" sz="2999">
                <a:solidFill>
                  <a:srgbClr val="292929"/>
                </a:solidFill>
                <a:latin typeface="Proxima Nova"/>
                <a:ea typeface="Proxima Nova"/>
                <a:cs typeface="Proxima Nova"/>
                <a:sym typeface="Proxima Nova"/>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115294" y="3841526"/>
            <a:ext cx="18518589" cy="6493099"/>
            <a:chOff x="0" y="0"/>
            <a:chExt cx="4877324" cy="1710117"/>
          </a:xfrm>
        </p:grpSpPr>
        <p:sp>
          <p:nvSpPr>
            <p:cNvPr name="Freeform 4" id="4"/>
            <p:cNvSpPr/>
            <p:nvPr/>
          </p:nvSpPr>
          <p:spPr>
            <a:xfrm flipH="false" flipV="false" rot="0">
              <a:off x="0" y="0"/>
              <a:ext cx="4877324" cy="1710117"/>
            </a:xfrm>
            <a:custGeom>
              <a:avLst/>
              <a:gdLst/>
              <a:ahLst/>
              <a:cxnLst/>
              <a:rect r="r" b="b" t="t" l="l"/>
              <a:pathLst>
                <a:path h="1710117" w="4877324">
                  <a:moveTo>
                    <a:pt x="0" y="0"/>
                  </a:moveTo>
                  <a:lnTo>
                    <a:pt x="4877324" y="0"/>
                  </a:lnTo>
                  <a:lnTo>
                    <a:pt x="4877324" y="1710117"/>
                  </a:lnTo>
                  <a:lnTo>
                    <a:pt x="0" y="1710117"/>
                  </a:lnTo>
                  <a:close/>
                </a:path>
              </a:pathLst>
            </a:custGeom>
            <a:solidFill>
              <a:srgbClr val="48BAC3"/>
            </a:solidFill>
          </p:spPr>
        </p:sp>
        <p:sp>
          <p:nvSpPr>
            <p:cNvPr name="TextBox 5" id="5"/>
            <p:cNvSpPr txBox="true"/>
            <p:nvPr/>
          </p:nvSpPr>
          <p:spPr>
            <a:xfrm>
              <a:off x="0" y="-38100"/>
              <a:ext cx="4877324" cy="17482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143032"/>
            <a:ext cx="8115300" cy="8115268"/>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99" t="0" r="-24999" b="0"/>
              </a:stretch>
            </a:blipFill>
          </p:spPr>
        </p:sp>
      </p:grpSp>
      <p:sp>
        <p:nvSpPr>
          <p:cNvPr name="AutoShape 8" id="8"/>
          <p:cNvSpPr/>
          <p:nvPr/>
        </p:nvSpPr>
        <p:spPr>
          <a:xfrm flipV="true">
            <a:off x="10192039" y="8358196"/>
            <a:ext cx="9177125" cy="0"/>
          </a:xfrm>
          <a:prstGeom prst="line">
            <a:avLst/>
          </a:prstGeom>
          <a:ln cap="flat" w="28575">
            <a:solidFill>
              <a:srgbClr val="FFFFFF"/>
            </a:solidFill>
            <a:prstDash val="solid"/>
            <a:headEnd type="none" len="sm" w="sm"/>
            <a:tailEnd type="none" len="sm" w="sm"/>
          </a:ln>
        </p:spPr>
      </p:sp>
      <p:sp>
        <p:nvSpPr>
          <p:cNvPr name="AutoShape 9" id="9"/>
          <p:cNvSpPr/>
          <p:nvPr/>
        </p:nvSpPr>
        <p:spPr>
          <a:xfrm flipV="true">
            <a:off x="10192039" y="1157320"/>
            <a:ext cx="9177125" cy="0"/>
          </a:xfrm>
          <a:prstGeom prst="line">
            <a:avLst/>
          </a:prstGeom>
          <a:ln cap="flat" w="28575">
            <a:solidFill>
              <a:srgbClr val="2D3541"/>
            </a:solidFill>
            <a:prstDash val="solid"/>
            <a:headEnd type="none" len="sm" w="sm"/>
            <a:tailEnd type="none" len="sm" w="sm"/>
          </a:ln>
        </p:spPr>
      </p:sp>
      <p:grpSp>
        <p:nvGrpSpPr>
          <p:cNvPr name="Group 10" id="10"/>
          <p:cNvGrpSpPr/>
          <p:nvPr/>
        </p:nvGrpSpPr>
        <p:grpSpPr>
          <a:xfrm rot="0">
            <a:off x="10192039" y="4904484"/>
            <a:ext cx="985677" cy="9856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DFE"/>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444340" y="5151876"/>
            <a:ext cx="481075" cy="490893"/>
          </a:xfrm>
          <a:custGeom>
            <a:avLst/>
            <a:gdLst/>
            <a:ahLst/>
            <a:cxnLst/>
            <a:rect r="r" b="b" t="t" l="l"/>
            <a:pathLst>
              <a:path h="490893" w="481075">
                <a:moveTo>
                  <a:pt x="0" y="0"/>
                </a:moveTo>
                <a:lnTo>
                  <a:pt x="481075" y="0"/>
                </a:lnTo>
                <a:lnTo>
                  <a:pt x="481075" y="490893"/>
                </a:lnTo>
                <a:lnTo>
                  <a:pt x="0" y="490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0192039" y="6275625"/>
            <a:ext cx="985677" cy="9856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DFE"/>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400235" y="6565300"/>
            <a:ext cx="569283" cy="406326"/>
          </a:xfrm>
          <a:custGeom>
            <a:avLst/>
            <a:gdLst/>
            <a:ahLst/>
            <a:cxnLst/>
            <a:rect r="r" b="b" t="t" l="l"/>
            <a:pathLst>
              <a:path h="406326" w="569283">
                <a:moveTo>
                  <a:pt x="0" y="0"/>
                </a:moveTo>
                <a:lnTo>
                  <a:pt x="569284" y="0"/>
                </a:lnTo>
                <a:lnTo>
                  <a:pt x="569284" y="406326"/>
                </a:lnTo>
                <a:lnTo>
                  <a:pt x="0" y="406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0192039" y="8867776"/>
            <a:ext cx="5299765" cy="390524"/>
          </a:xfrm>
          <a:prstGeom prst="rect">
            <a:avLst/>
          </a:prstGeom>
        </p:spPr>
        <p:txBody>
          <a:bodyPr anchor="t" rtlCol="false" tIns="0" lIns="0" bIns="0" rIns="0">
            <a:spAutoFit/>
          </a:bodyPr>
          <a:lstStyle/>
          <a:p>
            <a:pPr algn="l">
              <a:lnSpc>
                <a:spcPts val="2999"/>
              </a:lnSpc>
            </a:pPr>
            <a:r>
              <a:rPr lang="en-US" sz="2999">
                <a:solidFill>
                  <a:srgbClr val="F7FDFE"/>
                </a:solidFill>
                <a:latin typeface="Proxima Nova"/>
                <a:ea typeface="Proxima Nova"/>
                <a:cs typeface="Proxima Nova"/>
                <a:sym typeface="Proxima Nova"/>
              </a:rPr>
              <a:t>www.reallygreatsite.com</a:t>
            </a:r>
          </a:p>
        </p:txBody>
      </p:sp>
      <p:sp>
        <p:nvSpPr>
          <p:cNvPr name="TextBox 19" id="19"/>
          <p:cNvSpPr txBox="true"/>
          <p:nvPr/>
        </p:nvSpPr>
        <p:spPr>
          <a:xfrm rot="0">
            <a:off x="10192039" y="2166206"/>
            <a:ext cx="5337425" cy="947421"/>
          </a:xfrm>
          <a:prstGeom prst="rect">
            <a:avLst/>
          </a:prstGeom>
        </p:spPr>
        <p:txBody>
          <a:bodyPr anchor="t" rtlCol="false" tIns="0" lIns="0" bIns="0" rIns="0">
            <a:spAutoFit/>
          </a:bodyPr>
          <a:lstStyle/>
          <a:p>
            <a:pPr algn="l">
              <a:lnSpc>
                <a:spcPts val="6640"/>
              </a:lnSpc>
            </a:pPr>
            <a:r>
              <a:rPr lang="en-US" sz="8000">
                <a:solidFill>
                  <a:srgbClr val="2D3541"/>
                </a:solidFill>
                <a:latin typeface="Bebas Neue"/>
                <a:ea typeface="Bebas Neue"/>
                <a:cs typeface="Bebas Neue"/>
                <a:sym typeface="Bebas Neue"/>
              </a:rPr>
              <a:t>CONTACT US</a:t>
            </a:r>
          </a:p>
        </p:txBody>
      </p:sp>
      <p:sp>
        <p:nvSpPr>
          <p:cNvPr name="TextBox 20" id="20"/>
          <p:cNvSpPr txBox="true"/>
          <p:nvPr/>
        </p:nvSpPr>
        <p:spPr>
          <a:xfrm rot="0">
            <a:off x="11464354" y="4874796"/>
            <a:ext cx="3868625" cy="1015365"/>
          </a:xfrm>
          <a:prstGeom prst="rect">
            <a:avLst/>
          </a:prstGeom>
        </p:spPr>
        <p:txBody>
          <a:bodyPr anchor="t" rtlCol="false" tIns="0" lIns="0" bIns="0" rIns="0">
            <a:spAutoFit/>
          </a:bodyPr>
          <a:lstStyle/>
          <a:p>
            <a:pPr algn="l">
              <a:lnSpc>
                <a:spcPts val="4080"/>
              </a:lnSpc>
            </a:pPr>
            <a:r>
              <a:rPr lang="en-US" sz="3000">
                <a:solidFill>
                  <a:srgbClr val="F7FDFE"/>
                </a:solidFill>
                <a:latin typeface="Proxima Nova"/>
                <a:ea typeface="Proxima Nova"/>
                <a:cs typeface="Proxima Nova"/>
                <a:sym typeface="Proxima Nova"/>
              </a:rPr>
              <a:t>+123-456-7890</a:t>
            </a:r>
          </a:p>
          <a:p>
            <a:pPr algn="l">
              <a:lnSpc>
                <a:spcPts val="4080"/>
              </a:lnSpc>
            </a:pPr>
            <a:r>
              <a:rPr lang="en-US" sz="3000">
                <a:solidFill>
                  <a:srgbClr val="F7FDFE"/>
                </a:solidFill>
                <a:latin typeface="Proxima Nova"/>
                <a:ea typeface="Proxima Nova"/>
                <a:cs typeface="Proxima Nova"/>
                <a:sym typeface="Proxima Nova"/>
              </a:rPr>
              <a:t>123-456-7890</a:t>
            </a:r>
          </a:p>
        </p:txBody>
      </p:sp>
      <p:sp>
        <p:nvSpPr>
          <p:cNvPr name="TextBox 21" id="21"/>
          <p:cNvSpPr txBox="true"/>
          <p:nvPr/>
        </p:nvSpPr>
        <p:spPr>
          <a:xfrm rot="0">
            <a:off x="11507689" y="6236968"/>
            <a:ext cx="5110902" cy="1015365"/>
          </a:xfrm>
          <a:prstGeom prst="rect">
            <a:avLst/>
          </a:prstGeom>
        </p:spPr>
        <p:txBody>
          <a:bodyPr anchor="t" rtlCol="false" tIns="0" lIns="0" bIns="0" rIns="0">
            <a:spAutoFit/>
          </a:bodyPr>
          <a:lstStyle/>
          <a:p>
            <a:pPr algn="l">
              <a:lnSpc>
                <a:spcPts val="4080"/>
              </a:lnSpc>
            </a:pPr>
            <a:r>
              <a:rPr lang="en-US" sz="3000">
                <a:solidFill>
                  <a:srgbClr val="F7FDFE"/>
                </a:solidFill>
                <a:latin typeface="Proxima Nova"/>
                <a:ea typeface="Proxima Nova"/>
                <a:cs typeface="Proxima Nova"/>
                <a:sym typeface="Proxima Nova"/>
              </a:rPr>
              <a:t>hello@reallygreatsite.com</a:t>
            </a:r>
          </a:p>
          <a:p>
            <a:pPr algn="l">
              <a:lnSpc>
                <a:spcPts val="4080"/>
              </a:lnSpc>
            </a:pPr>
            <a:r>
              <a:rPr lang="en-US" sz="3000">
                <a:solidFill>
                  <a:srgbClr val="F7FDFE"/>
                </a:solidFill>
                <a:latin typeface="Proxima Nova"/>
                <a:ea typeface="Proxima Nova"/>
                <a:cs typeface="Proxima Nova"/>
                <a:sym typeface="Proxima Nova"/>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2070676" y="3669999"/>
            <a:ext cx="13657057" cy="0"/>
          </a:xfrm>
          <a:prstGeom prst="line">
            <a:avLst/>
          </a:prstGeom>
          <a:ln cap="flat" w="38100">
            <a:solidFill>
              <a:srgbClr val="48BAC3"/>
            </a:solidFill>
            <a:prstDash val="solid"/>
            <a:headEnd type="none" len="sm" w="sm"/>
            <a:tailEnd type="none" len="sm" w="sm"/>
          </a:ln>
        </p:spPr>
      </p:sp>
      <p:grpSp>
        <p:nvGrpSpPr>
          <p:cNvPr name="Group 7" id="7"/>
          <p:cNvGrpSpPr/>
          <p:nvPr/>
        </p:nvGrpSpPr>
        <p:grpSpPr>
          <a:xfrm rot="0">
            <a:off x="2070676" y="4376833"/>
            <a:ext cx="8803099" cy="3844838"/>
            <a:chOff x="0" y="0"/>
            <a:chExt cx="2318512" cy="1012632"/>
          </a:xfrm>
        </p:grpSpPr>
        <p:sp>
          <p:nvSpPr>
            <p:cNvPr name="Freeform 8" id="8"/>
            <p:cNvSpPr/>
            <p:nvPr/>
          </p:nvSpPr>
          <p:spPr>
            <a:xfrm flipH="false" flipV="false" rot="0">
              <a:off x="0" y="0"/>
              <a:ext cx="2318512" cy="1012632"/>
            </a:xfrm>
            <a:custGeom>
              <a:avLst/>
              <a:gdLst/>
              <a:ahLst/>
              <a:cxnLst/>
              <a:rect r="r" b="b" t="t" l="l"/>
              <a:pathLst>
                <a:path h="1012632" w="231851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name="TextBox 9" id="9"/>
            <p:cNvSpPr txBox="true"/>
            <p:nvPr/>
          </p:nvSpPr>
          <p:spPr>
            <a:xfrm>
              <a:off x="0" y="-38100"/>
              <a:ext cx="2318512" cy="1050732"/>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1577043" y="2080582"/>
            <a:ext cx="4687007" cy="6240137"/>
            <a:chOff x="0" y="0"/>
            <a:chExt cx="3663950" cy="4878070"/>
          </a:xfrm>
        </p:grpSpPr>
        <p:sp>
          <p:nvSpPr>
            <p:cNvPr name="Freeform 11" id="11"/>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08454" t="-21074" r="-69367" b="-17433"/>
              </a:stretch>
            </a:blipFill>
          </p:spPr>
        </p:sp>
        <p:sp>
          <p:nvSpPr>
            <p:cNvPr name="Freeform 12" id="12"/>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sp>
      </p:grpSp>
      <p:sp>
        <p:nvSpPr>
          <p:cNvPr name="TextBox 13" id="13"/>
          <p:cNvSpPr txBox="true"/>
          <p:nvPr/>
        </p:nvSpPr>
        <p:spPr>
          <a:xfrm rot="0">
            <a:off x="2070676" y="2362533"/>
            <a:ext cx="4993885" cy="1288416"/>
          </a:xfrm>
          <a:prstGeom prst="rect">
            <a:avLst/>
          </a:prstGeom>
        </p:spPr>
        <p:txBody>
          <a:bodyPr anchor="t" rtlCol="false" tIns="0" lIns="0" bIns="0" rIns="0">
            <a:spAutoFit/>
          </a:bodyPr>
          <a:lstStyle/>
          <a:p>
            <a:pPr algn="l">
              <a:lnSpc>
                <a:spcPts val="9130"/>
              </a:lnSpc>
            </a:pPr>
            <a:r>
              <a:rPr lang="en-US" sz="11000">
                <a:solidFill>
                  <a:srgbClr val="292929"/>
                </a:solidFill>
                <a:latin typeface="Bebas Neue"/>
                <a:ea typeface="Bebas Neue"/>
                <a:cs typeface="Bebas Neue"/>
                <a:sym typeface="Bebas Neue"/>
              </a:rPr>
              <a:t>AGENDA</a:t>
            </a:r>
          </a:p>
        </p:txBody>
      </p:sp>
      <p:sp>
        <p:nvSpPr>
          <p:cNvPr name="TextBox 14" id="14"/>
          <p:cNvSpPr txBox="true"/>
          <p:nvPr/>
        </p:nvSpPr>
        <p:spPr>
          <a:xfrm rot="0">
            <a:off x="2437667" y="4882618"/>
            <a:ext cx="3570261"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About Company</a:t>
            </a:r>
          </a:p>
        </p:txBody>
      </p:sp>
      <p:sp>
        <p:nvSpPr>
          <p:cNvPr name="TextBox 15" id="15"/>
          <p:cNvSpPr txBox="true"/>
          <p:nvPr/>
        </p:nvSpPr>
        <p:spPr>
          <a:xfrm rot="0">
            <a:off x="6472225" y="4882618"/>
            <a:ext cx="3889762"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Testimonials</a:t>
            </a:r>
          </a:p>
        </p:txBody>
      </p:sp>
      <p:sp>
        <p:nvSpPr>
          <p:cNvPr name="TextBox 16" id="16"/>
          <p:cNvSpPr txBox="true"/>
          <p:nvPr/>
        </p:nvSpPr>
        <p:spPr>
          <a:xfrm rot="0">
            <a:off x="2437667" y="6475978"/>
            <a:ext cx="3250760"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Creative Team</a:t>
            </a:r>
          </a:p>
        </p:txBody>
      </p:sp>
      <p:sp>
        <p:nvSpPr>
          <p:cNvPr name="TextBox 17" id="17"/>
          <p:cNvSpPr txBox="true"/>
          <p:nvPr/>
        </p:nvSpPr>
        <p:spPr>
          <a:xfrm rot="0">
            <a:off x="6472225" y="6475978"/>
            <a:ext cx="3250760"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Team</a:t>
            </a:r>
          </a:p>
        </p:txBody>
      </p:sp>
      <p:sp>
        <p:nvSpPr>
          <p:cNvPr name="TextBox 18" id="18"/>
          <p:cNvSpPr txBox="true"/>
          <p:nvPr/>
        </p:nvSpPr>
        <p:spPr>
          <a:xfrm rot="0">
            <a:off x="2437667" y="5679298"/>
            <a:ext cx="3250760"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Our Services</a:t>
            </a:r>
          </a:p>
        </p:txBody>
      </p:sp>
      <p:sp>
        <p:nvSpPr>
          <p:cNvPr name="TextBox 19" id="19"/>
          <p:cNvSpPr txBox="true"/>
          <p:nvPr/>
        </p:nvSpPr>
        <p:spPr>
          <a:xfrm rot="0">
            <a:off x="6472225" y="5679298"/>
            <a:ext cx="3889762"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Company Vision</a:t>
            </a:r>
          </a:p>
        </p:txBody>
      </p:sp>
      <p:sp>
        <p:nvSpPr>
          <p:cNvPr name="TextBox 20" id="20"/>
          <p:cNvSpPr txBox="true"/>
          <p:nvPr/>
        </p:nvSpPr>
        <p:spPr>
          <a:xfrm rot="0">
            <a:off x="2437667" y="7272658"/>
            <a:ext cx="3250760"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Testimonials</a:t>
            </a:r>
          </a:p>
        </p:txBody>
      </p:sp>
      <p:sp>
        <p:nvSpPr>
          <p:cNvPr name="TextBox 21" id="21"/>
          <p:cNvSpPr txBox="true"/>
          <p:nvPr/>
        </p:nvSpPr>
        <p:spPr>
          <a:xfrm rot="0">
            <a:off x="6472225" y="7272658"/>
            <a:ext cx="3250760" cy="390525"/>
          </a:xfrm>
          <a:prstGeom prst="rect">
            <a:avLst/>
          </a:prstGeom>
        </p:spPr>
        <p:txBody>
          <a:bodyPr anchor="t" rtlCol="false" tIns="0" lIns="0" bIns="0" rIns="0">
            <a:spAutoFit/>
          </a:bodyPr>
          <a:lstStyle/>
          <a:p>
            <a:pPr algn="l" marL="647698" indent="-323849" lvl="1">
              <a:lnSpc>
                <a:spcPts val="2999"/>
              </a:lnSpc>
              <a:buFont typeface="Arial"/>
              <a:buChar char="•"/>
            </a:pPr>
            <a:r>
              <a:rPr lang="en-US" sz="2999">
                <a:solidFill>
                  <a:srgbClr val="2D3541"/>
                </a:solidFill>
                <a:latin typeface="Proxima Nova"/>
                <a:ea typeface="Proxima Nova"/>
                <a:cs typeface="Proxima Nova"/>
                <a:sym typeface="Proxima Nova"/>
              </a:rPr>
              <a:t>Contact Info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0" y="0"/>
            <a:ext cx="6900143" cy="10287000"/>
            <a:chOff x="0" y="0"/>
            <a:chExt cx="1817322" cy="2709333"/>
          </a:xfrm>
        </p:grpSpPr>
        <p:sp>
          <p:nvSpPr>
            <p:cNvPr name="Freeform 3" id="3"/>
            <p:cNvSpPr/>
            <p:nvPr/>
          </p:nvSpPr>
          <p:spPr>
            <a:xfrm flipH="false" flipV="false" rot="0">
              <a:off x="0" y="0"/>
              <a:ext cx="1817322" cy="2709333"/>
            </a:xfrm>
            <a:custGeom>
              <a:avLst/>
              <a:gdLst/>
              <a:ahLst/>
              <a:cxnLst/>
              <a:rect r="r" b="b" t="t" l="l"/>
              <a:pathLst>
                <a:path h="2709333" w="1817322">
                  <a:moveTo>
                    <a:pt x="0" y="0"/>
                  </a:moveTo>
                  <a:lnTo>
                    <a:pt x="1817322" y="0"/>
                  </a:lnTo>
                  <a:lnTo>
                    <a:pt x="1817322" y="2709333"/>
                  </a:lnTo>
                  <a:lnTo>
                    <a:pt x="0" y="2709333"/>
                  </a:lnTo>
                  <a:close/>
                </a:path>
              </a:pathLst>
            </a:custGeom>
            <a:solidFill>
              <a:srgbClr val="48BAC3"/>
            </a:solidFill>
          </p:spPr>
        </p:sp>
        <p:sp>
          <p:nvSpPr>
            <p:cNvPr name="TextBox 4" id="4"/>
            <p:cNvSpPr txBox="true"/>
            <p:nvPr/>
          </p:nvSpPr>
          <p:spPr>
            <a:xfrm>
              <a:off x="0" y="-38100"/>
              <a:ext cx="181732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16230600" cy="2355401"/>
            <a:chOff x="0" y="0"/>
            <a:chExt cx="4274726" cy="620353"/>
          </a:xfrm>
        </p:grpSpPr>
        <p:sp>
          <p:nvSpPr>
            <p:cNvPr name="Freeform 6" id="6"/>
            <p:cNvSpPr/>
            <p:nvPr/>
          </p:nvSpPr>
          <p:spPr>
            <a:xfrm flipH="false" flipV="false" rot="0">
              <a:off x="0" y="0"/>
              <a:ext cx="4274726" cy="620353"/>
            </a:xfrm>
            <a:custGeom>
              <a:avLst/>
              <a:gdLst/>
              <a:ahLst/>
              <a:cxnLst/>
              <a:rect r="r" b="b" t="t" l="l"/>
              <a:pathLst>
                <a:path h="620353" w="4274726">
                  <a:moveTo>
                    <a:pt x="0" y="0"/>
                  </a:moveTo>
                  <a:lnTo>
                    <a:pt x="4274726" y="0"/>
                  </a:lnTo>
                  <a:lnTo>
                    <a:pt x="4274726" y="620353"/>
                  </a:lnTo>
                  <a:lnTo>
                    <a:pt x="0" y="620353"/>
                  </a:lnTo>
                  <a:close/>
                </a:path>
              </a:pathLst>
            </a:custGeom>
            <a:solidFill>
              <a:srgbClr val="2D3541"/>
            </a:solidFill>
          </p:spPr>
        </p:sp>
        <p:sp>
          <p:nvSpPr>
            <p:cNvPr name="TextBox 7" id="7"/>
            <p:cNvSpPr txBox="true"/>
            <p:nvPr/>
          </p:nvSpPr>
          <p:spPr>
            <a:xfrm>
              <a:off x="0" y="-38100"/>
              <a:ext cx="4274726" cy="65845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3386880"/>
            <a:ext cx="5871443" cy="5871420"/>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7380" t="0" r="-22618" b="0"/>
              </a:stretch>
            </a:blipFill>
          </p:spPr>
        </p:sp>
      </p:grpSp>
      <p:sp>
        <p:nvSpPr>
          <p:cNvPr name="TextBox 10" id="10"/>
          <p:cNvSpPr txBox="true"/>
          <p:nvPr/>
        </p:nvSpPr>
        <p:spPr>
          <a:xfrm rot="0">
            <a:off x="8063571" y="1923190"/>
            <a:ext cx="6062864" cy="947421"/>
          </a:xfrm>
          <a:prstGeom prst="rect">
            <a:avLst/>
          </a:prstGeom>
        </p:spPr>
        <p:txBody>
          <a:bodyPr anchor="t" rtlCol="false" tIns="0" lIns="0" bIns="0" rIns="0">
            <a:spAutoFit/>
          </a:bodyPr>
          <a:lstStyle/>
          <a:p>
            <a:pPr algn="l">
              <a:lnSpc>
                <a:spcPts val="6640"/>
              </a:lnSpc>
            </a:pPr>
            <a:r>
              <a:rPr lang="en-US" sz="8000">
                <a:solidFill>
                  <a:srgbClr val="F7FDFE"/>
                </a:solidFill>
                <a:latin typeface="Bebas Neue"/>
                <a:ea typeface="Bebas Neue"/>
                <a:cs typeface="Bebas Neue"/>
                <a:sym typeface="Bebas Neue"/>
              </a:rPr>
              <a:t>ABOUT MEDICAL</a:t>
            </a:r>
          </a:p>
        </p:txBody>
      </p:sp>
      <p:sp>
        <p:nvSpPr>
          <p:cNvPr name="TextBox 11" id="11"/>
          <p:cNvSpPr txBox="true"/>
          <p:nvPr/>
        </p:nvSpPr>
        <p:spPr>
          <a:xfrm rot="0">
            <a:off x="8063571" y="3959861"/>
            <a:ext cx="8617764" cy="3815079"/>
          </a:xfrm>
          <a:prstGeom prst="rect">
            <a:avLst/>
          </a:prstGeom>
        </p:spPr>
        <p:txBody>
          <a:bodyPr anchor="t" rtlCol="false" tIns="0" lIns="0" bIns="0" rIns="0">
            <a:spAutoFit/>
          </a:bodyPr>
          <a:lstStyle/>
          <a:p>
            <a:pPr algn="l">
              <a:lnSpc>
                <a:spcPts val="4400"/>
              </a:lnSpc>
            </a:pPr>
            <a:r>
              <a:rPr lang="en-US" sz="2200">
                <a:solidFill>
                  <a:srgbClr val="211F20"/>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 ex ea commodo consequat.</a:t>
            </a:r>
          </a:p>
          <a:p>
            <a:pPr algn="l">
              <a:lnSpc>
                <a:spcPts val="4400"/>
              </a:lnSpc>
            </a:pPr>
          </a:p>
          <a:p>
            <a:pPr algn="l">
              <a:lnSpc>
                <a:spcPts val="4400"/>
              </a:lnSpc>
            </a:pPr>
            <a:r>
              <a:rPr lang="en-US" sz="2200">
                <a:solidFill>
                  <a:srgbClr val="211F20"/>
                </a:solidFill>
                <a:latin typeface="Proxima Nova"/>
                <a:ea typeface="Proxima Nova"/>
                <a:cs typeface="Proxima Nova"/>
                <a:sym typeface="Proxima Nova"/>
              </a:rPr>
              <a:t>Lorem ipsum dolor sit amet, consectetur adipiscing elit, sed do eiusmod tempor incididunt ut labore et dolore magna aliqua.</a:t>
            </a:r>
          </a:p>
        </p:txBody>
      </p:sp>
      <p:sp>
        <p:nvSpPr>
          <p:cNvPr name="AutoShape 12" id="12"/>
          <p:cNvSpPr/>
          <p:nvPr/>
        </p:nvSpPr>
        <p:spPr>
          <a:xfrm flipV="true">
            <a:off x="8082175" y="8358196"/>
            <a:ext cx="9177125" cy="0"/>
          </a:xfrm>
          <a:prstGeom prst="line">
            <a:avLst/>
          </a:prstGeom>
          <a:ln cap="flat" w="28575">
            <a:solidFill>
              <a:srgbClr val="D9D9D9"/>
            </a:solidFill>
            <a:prstDash val="solid"/>
            <a:headEnd type="none" len="sm" w="sm"/>
            <a:tailEnd type="none" len="sm" w="sm"/>
          </a:ln>
        </p:spPr>
      </p:sp>
      <p:sp>
        <p:nvSpPr>
          <p:cNvPr name="TextBox 13" id="13"/>
          <p:cNvSpPr txBox="true"/>
          <p:nvPr/>
        </p:nvSpPr>
        <p:spPr>
          <a:xfrm rot="0">
            <a:off x="8082175" y="8867776"/>
            <a:ext cx="5299765" cy="390524"/>
          </a:xfrm>
          <a:prstGeom prst="rect">
            <a:avLst/>
          </a:prstGeom>
        </p:spPr>
        <p:txBody>
          <a:bodyPr anchor="t" rtlCol="false" tIns="0" lIns="0" bIns="0" rIns="0">
            <a:spAutoFit/>
          </a:bodyPr>
          <a:lstStyle/>
          <a:p>
            <a:pPr algn="l">
              <a:lnSpc>
                <a:spcPts val="2999"/>
              </a:lnSpc>
            </a:pPr>
            <a:r>
              <a:rPr lang="en-US" sz="2999">
                <a:solidFill>
                  <a:srgbClr val="292929"/>
                </a:solidFill>
                <a:latin typeface="Proxima Nova"/>
                <a:ea typeface="Proxima Nova"/>
                <a:cs typeface="Proxima Nova"/>
                <a:sym typeface="Proxima Nova"/>
              </a:rPr>
              <a:t>www.reallygreatsite.com</a:t>
            </a:r>
          </a:p>
        </p:txBody>
      </p:sp>
      <p:grpSp>
        <p:nvGrpSpPr>
          <p:cNvPr name="Group 14" id="14"/>
          <p:cNvGrpSpPr/>
          <p:nvPr/>
        </p:nvGrpSpPr>
        <p:grpSpPr>
          <a:xfrm rot="0">
            <a:off x="1776139" y="1700782"/>
            <a:ext cx="3652665" cy="1011237"/>
            <a:chOff x="0" y="0"/>
            <a:chExt cx="962019" cy="266334"/>
          </a:xfrm>
        </p:grpSpPr>
        <p:sp>
          <p:nvSpPr>
            <p:cNvPr name="Freeform 15" id="15"/>
            <p:cNvSpPr/>
            <p:nvPr/>
          </p:nvSpPr>
          <p:spPr>
            <a:xfrm flipH="false" flipV="false" rot="0">
              <a:off x="0" y="0"/>
              <a:ext cx="962019" cy="266334"/>
            </a:xfrm>
            <a:custGeom>
              <a:avLst/>
              <a:gdLst/>
              <a:ahLst/>
              <a:cxnLst/>
              <a:rect r="r" b="b" t="t" l="l"/>
              <a:pathLst>
                <a:path h="266334" w="962019">
                  <a:moveTo>
                    <a:pt x="0" y="0"/>
                  </a:moveTo>
                  <a:lnTo>
                    <a:pt x="962019" y="0"/>
                  </a:lnTo>
                  <a:lnTo>
                    <a:pt x="962019" y="266334"/>
                  </a:lnTo>
                  <a:lnTo>
                    <a:pt x="0" y="266334"/>
                  </a:lnTo>
                  <a:close/>
                </a:path>
              </a:pathLst>
            </a:custGeom>
            <a:solidFill>
              <a:srgbClr val="000000">
                <a:alpha val="0"/>
              </a:srgbClr>
            </a:solidFill>
            <a:ln w="38100" cap="sq">
              <a:solidFill>
                <a:srgbClr val="F7FDFE"/>
              </a:solidFill>
              <a:prstDash val="solid"/>
              <a:miter/>
            </a:ln>
          </p:spPr>
        </p:sp>
        <p:sp>
          <p:nvSpPr>
            <p:cNvPr name="TextBox 16" id="16"/>
            <p:cNvSpPr txBox="true"/>
            <p:nvPr/>
          </p:nvSpPr>
          <p:spPr>
            <a:xfrm>
              <a:off x="0" y="-38100"/>
              <a:ext cx="962019" cy="30443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135921" y="2036538"/>
            <a:ext cx="2933101" cy="473075"/>
          </a:xfrm>
          <a:prstGeom prst="rect">
            <a:avLst/>
          </a:prstGeom>
        </p:spPr>
        <p:txBody>
          <a:bodyPr anchor="t" rtlCol="false" tIns="0" lIns="0" bIns="0" rIns="0">
            <a:spAutoFit/>
          </a:bodyPr>
          <a:lstStyle/>
          <a:p>
            <a:pPr algn="ctr">
              <a:lnSpc>
                <a:spcPts val="3399"/>
              </a:lnSpc>
            </a:pPr>
            <a:r>
              <a:rPr lang="en-US" sz="3999" spc="271">
                <a:solidFill>
                  <a:srgbClr val="F7FDFE"/>
                </a:solidFill>
                <a:latin typeface="Proxima Nova"/>
                <a:ea typeface="Proxima Nova"/>
                <a:cs typeface="Proxima Nova"/>
                <a:sym typeface="Proxima Nova"/>
              </a:rPr>
              <a:t>RIMBERIO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15294" y="2206401"/>
            <a:ext cx="18518589" cy="8080599"/>
            <a:chOff x="0" y="0"/>
            <a:chExt cx="4877324" cy="2128224"/>
          </a:xfrm>
        </p:grpSpPr>
        <p:sp>
          <p:nvSpPr>
            <p:cNvPr name="Freeform 4" id="4"/>
            <p:cNvSpPr/>
            <p:nvPr/>
          </p:nvSpPr>
          <p:spPr>
            <a:xfrm flipH="false" flipV="false" rot="0">
              <a:off x="0" y="0"/>
              <a:ext cx="4877324" cy="2128224"/>
            </a:xfrm>
            <a:custGeom>
              <a:avLst/>
              <a:gdLst/>
              <a:ahLst/>
              <a:cxnLst/>
              <a:rect r="r" b="b" t="t" l="l"/>
              <a:pathLst>
                <a:path h="2128224" w="4877324">
                  <a:moveTo>
                    <a:pt x="0" y="0"/>
                  </a:moveTo>
                  <a:lnTo>
                    <a:pt x="4877324" y="0"/>
                  </a:lnTo>
                  <a:lnTo>
                    <a:pt x="4877324" y="2128224"/>
                  </a:lnTo>
                  <a:lnTo>
                    <a:pt x="0" y="2128224"/>
                  </a:lnTo>
                  <a:close/>
                </a:path>
              </a:pathLst>
            </a:custGeom>
            <a:solidFill>
              <a:srgbClr val="48BAC3"/>
            </a:solidFill>
          </p:spPr>
        </p:sp>
        <p:sp>
          <p:nvSpPr>
            <p:cNvPr name="TextBox 5" id="5"/>
            <p:cNvSpPr txBox="true"/>
            <p:nvPr/>
          </p:nvSpPr>
          <p:spPr>
            <a:xfrm>
              <a:off x="0" y="-38100"/>
              <a:ext cx="4877324" cy="2166324"/>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8082175" y="8358196"/>
            <a:ext cx="9177125" cy="0"/>
          </a:xfrm>
          <a:prstGeom prst="line">
            <a:avLst/>
          </a:prstGeom>
          <a:ln cap="flat" w="28575">
            <a:solidFill>
              <a:srgbClr val="FFFFFF"/>
            </a:solidFill>
            <a:prstDash val="solid"/>
            <a:headEnd type="none" len="sm" w="sm"/>
            <a:tailEnd type="none" len="sm" w="sm"/>
          </a:ln>
        </p:spPr>
      </p:sp>
      <p:grpSp>
        <p:nvGrpSpPr>
          <p:cNvPr name="Group 7" id="7"/>
          <p:cNvGrpSpPr/>
          <p:nvPr/>
        </p:nvGrpSpPr>
        <p:grpSpPr>
          <a:xfrm rot="0">
            <a:off x="1028700" y="1028700"/>
            <a:ext cx="8115300" cy="8229600"/>
            <a:chOff x="0" y="0"/>
            <a:chExt cx="2137363" cy="2167467"/>
          </a:xfrm>
        </p:grpSpPr>
        <p:sp>
          <p:nvSpPr>
            <p:cNvPr name="Freeform 8" id="8"/>
            <p:cNvSpPr/>
            <p:nvPr/>
          </p:nvSpPr>
          <p:spPr>
            <a:xfrm flipH="false" flipV="false" rot="0">
              <a:off x="0" y="0"/>
              <a:ext cx="2137363" cy="2167467"/>
            </a:xfrm>
            <a:custGeom>
              <a:avLst/>
              <a:gdLst/>
              <a:ahLst/>
              <a:cxnLst/>
              <a:rect r="r" b="b" t="t" l="l"/>
              <a:pathLst>
                <a:path h="2167467" w="2137363">
                  <a:moveTo>
                    <a:pt x="0" y="0"/>
                  </a:moveTo>
                  <a:lnTo>
                    <a:pt x="2137363" y="0"/>
                  </a:lnTo>
                  <a:lnTo>
                    <a:pt x="2137363" y="2167467"/>
                  </a:lnTo>
                  <a:lnTo>
                    <a:pt x="0" y="2167467"/>
                  </a:lnTo>
                  <a:close/>
                </a:path>
              </a:pathLst>
            </a:custGeom>
            <a:solidFill>
              <a:srgbClr val="2D3541"/>
            </a:solidFill>
          </p:spPr>
        </p:sp>
        <p:sp>
          <p:nvSpPr>
            <p:cNvPr name="TextBox 9" id="9"/>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961843" y="3492511"/>
            <a:ext cx="1514599" cy="1514593"/>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t="0" r="-24999" b="0"/>
              </a:stretch>
            </a:blipFill>
          </p:spPr>
        </p:sp>
      </p:grpSp>
      <p:grpSp>
        <p:nvGrpSpPr>
          <p:cNvPr name="Group 12" id="12"/>
          <p:cNvGrpSpPr/>
          <p:nvPr/>
        </p:nvGrpSpPr>
        <p:grpSpPr>
          <a:xfrm rot="0">
            <a:off x="1961843" y="6527810"/>
            <a:ext cx="1514599" cy="1514593"/>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t="0" r="-24999" b="0"/>
              </a:stretch>
            </a:blipFill>
          </p:spPr>
        </p:sp>
      </p:grpSp>
      <p:sp>
        <p:nvSpPr>
          <p:cNvPr name="TextBox 14" id="14"/>
          <p:cNvSpPr txBox="true"/>
          <p:nvPr/>
        </p:nvSpPr>
        <p:spPr>
          <a:xfrm rot="0">
            <a:off x="1961843" y="1977399"/>
            <a:ext cx="6383575" cy="947421"/>
          </a:xfrm>
          <a:prstGeom prst="rect">
            <a:avLst/>
          </a:prstGeom>
        </p:spPr>
        <p:txBody>
          <a:bodyPr anchor="t" rtlCol="false" tIns="0" lIns="0" bIns="0" rIns="0">
            <a:spAutoFit/>
          </a:bodyPr>
          <a:lstStyle/>
          <a:p>
            <a:pPr algn="l">
              <a:lnSpc>
                <a:spcPts val="6640"/>
              </a:lnSpc>
            </a:pPr>
            <a:r>
              <a:rPr lang="en-US" sz="8000">
                <a:solidFill>
                  <a:srgbClr val="F7FDFE"/>
                </a:solidFill>
                <a:latin typeface="Bebas Neue"/>
                <a:ea typeface="Bebas Neue"/>
                <a:cs typeface="Bebas Neue"/>
                <a:sym typeface="Bebas Neue"/>
              </a:rPr>
              <a:t>WHY CHOOSE US?</a:t>
            </a:r>
          </a:p>
        </p:txBody>
      </p:sp>
      <p:sp>
        <p:nvSpPr>
          <p:cNvPr name="TextBox 15" id="15"/>
          <p:cNvSpPr txBox="true"/>
          <p:nvPr/>
        </p:nvSpPr>
        <p:spPr>
          <a:xfrm rot="0">
            <a:off x="9959205" y="2753370"/>
            <a:ext cx="7138170" cy="4919979"/>
          </a:xfrm>
          <a:prstGeom prst="rect">
            <a:avLst/>
          </a:prstGeom>
        </p:spPr>
        <p:txBody>
          <a:bodyPr anchor="t" rtlCol="false" tIns="0" lIns="0" bIns="0" rIns="0">
            <a:spAutoFit/>
          </a:bodyPr>
          <a:lstStyle/>
          <a:p>
            <a:pPr algn="l">
              <a:lnSpc>
                <a:spcPts val="4400"/>
              </a:lnSpc>
            </a:pPr>
            <a:r>
              <a:rPr lang="en-US" sz="2200">
                <a:solidFill>
                  <a:srgbClr val="F7FDFE"/>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 ex ea commodo consequat.</a:t>
            </a:r>
          </a:p>
          <a:p>
            <a:pPr algn="l">
              <a:lnSpc>
                <a:spcPts val="4400"/>
              </a:lnSpc>
            </a:pPr>
          </a:p>
          <a:p>
            <a:pPr algn="l">
              <a:lnSpc>
                <a:spcPts val="4400"/>
              </a:lnSpc>
            </a:pPr>
            <a:r>
              <a:rPr lang="en-US" sz="2200">
                <a:solidFill>
                  <a:srgbClr val="F7FDFE"/>
                </a:solidFill>
                <a:latin typeface="Proxima Nova"/>
                <a:ea typeface="Proxima Nova"/>
                <a:cs typeface="Proxima Nova"/>
                <a:sym typeface="Proxima Nova"/>
              </a:rPr>
              <a:t>Lorem ipsum dolor sit amet, consectetur adipiscing elit, sed do eiusmod tempor incididunt ut labore et dolore magna aliqua.</a:t>
            </a:r>
          </a:p>
        </p:txBody>
      </p:sp>
      <p:sp>
        <p:nvSpPr>
          <p:cNvPr name="AutoShape 16" id="16"/>
          <p:cNvSpPr/>
          <p:nvPr/>
        </p:nvSpPr>
        <p:spPr>
          <a:xfrm>
            <a:off x="4017116" y="5909435"/>
            <a:ext cx="4501258" cy="0"/>
          </a:xfrm>
          <a:prstGeom prst="line">
            <a:avLst/>
          </a:prstGeom>
          <a:ln cap="flat" w="28575">
            <a:solidFill>
              <a:srgbClr val="FFFFFF"/>
            </a:solidFill>
            <a:prstDash val="sysDot"/>
            <a:headEnd type="none" len="sm" w="sm"/>
            <a:tailEnd type="none" len="sm" w="sm"/>
          </a:ln>
        </p:spPr>
      </p:sp>
      <p:sp>
        <p:nvSpPr>
          <p:cNvPr name="TextBox 17" id="17"/>
          <p:cNvSpPr txBox="true"/>
          <p:nvPr/>
        </p:nvSpPr>
        <p:spPr>
          <a:xfrm rot="0">
            <a:off x="4017116" y="3330586"/>
            <a:ext cx="4495270" cy="1978023"/>
          </a:xfrm>
          <a:prstGeom prst="rect">
            <a:avLst/>
          </a:prstGeom>
        </p:spPr>
        <p:txBody>
          <a:bodyPr anchor="t" rtlCol="false" tIns="0" lIns="0" bIns="0" rIns="0">
            <a:spAutoFit/>
          </a:bodyPr>
          <a:lstStyle/>
          <a:p>
            <a:pPr algn="l">
              <a:lnSpc>
                <a:spcPts val="4000"/>
              </a:lnSpc>
            </a:pPr>
            <a:r>
              <a:rPr lang="en-US" sz="2000">
                <a:solidFill>
                  <a:srgbClr val="F7FDFE"/>
                </a:solidFill>
                <a:latin typeface="Proxima Nova"/>
                <a:ea typeface="Proxima Nova"/>
                <a:cs typeface="Proxima Nova"/>
                <a:sym typeface="Proxima Nova"/>
              </a:rPr>
              <a:t>Lorem ipsum dolor sit amet, consectetur adipiscing elit, sed do eiusmod tempor incididunt ut labore et dolore magna aliqua. Ut enim ad minim</a:t>
            </a:r>
          </a:p>
        </p:txBody>
      </p:sp>
      <p:sp>
        <p:nvSpPr>
          <p:cNvPr name="TextBox 18" id="18"/>
          <p:cNvSpPr txBox="true"/>
          <p:nvPr/>
        </p:nvSpPr>
        <p:spPr>
          <a:xfrm rot="0">
            <a:off x="4017116" y="6365885"/>
            <a:ext cx="4495270" cy="1978023"/>
          </a:xfrm>
          <a:prstGeom prst="rect">
            <a:avLst/>
          </a:prstGeom>
        </p:spPr>
        <p:txBody>
          <a:bodyPr anchor="t" rtlCol="false" tIns="0" lIns="0" bIns="0" rIns="0">
            <a:spAutoFit/>
          </a:bodyPr>
          <a:lstStyle/>
          <a:p>
            <a:pPr algn="l">
              <a:lnSpc>
                <a:spcPts val="4000"/>
              </a:lnSpc>
            </a:pPr>
            <a:r>
              <a:rPr lang="en-US" sz="2000">
                <a:solidFill>
                  <a:srgbClr val="F7FDFE"/>
                </a:solidFill>
                <a:latin typeface="Proxima Nova"/>
                <a:ea typeface="Proxima Nova"/>
                <a:cs typeface="Proxima Nova"/>
                <a:sym typeface="Proxima Nova"/>
              </a:rPr>
              <a:t>Lorem ipsum dolor sit amet, consectetur adipiscing elit, sed do eiusmod tempor incididunt ut labore et dolore magna aliqua. Ut enim ad minim</a:t>
            </a:r>
          </a:p>
        </p:txBody>
      </p:sp>
      <p:sp>
        <p:nvSpPr>
          <p:cNvPr name="TextBox 19" id="19"/>
          <p:cNvSpPr txBox="true"/>
          <p:nvPr/>
        </p:nvSpPr>
        <p:spPr>
          <a:xfrm rot="0">
            <a:off x="9959205" y="8867776"/>
            <a:ext cx="5299765" cy="390524"/>
          </a:xfrm>
          <a:prstGeom prst="rect">
            <a:avLst/>
          </a:prstGeom>
        </p:spPr>
        <p:txBody>
          <a:bodyPr anchor="t" rtlCol="false" tIns="0" lIns="0" bIns="0" rIns="0">
            <a:spAutoFit/>
          </a:bodyPr>
          <a:lstStyle/>
          <a:p>
            <a:pPr algn="l">
              <a:lnSpc>
                <a:spcPts val="2999"/>
              </a:lnSpc>
            </a:pPr>
            <a:r>
              <a:rPr lang="en-US" sz="2999">
                <a:solidFill>
                  <a:srgbClr val="F7FDFE"/>
                </a:solidFill>
                <a:latin typeface="Proxima Nova"/>
                <a:ea typeface="Proxima Nova"/>
                <a:cs typeface="Proxima Nova"/>
                <a:sym typeface="Proxima Nova"/>
              </a:rPr>
              <a:t>www.reallygreatsite.com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0" y="5888877"/>
            <a:ext cx="17259300" cy="4398123"/>
            <a:chOff x="0" y="0"/>
            <a:chExt cx="4545659" cy="1158353"/>
          </a:xfrm>
        </p:grpSpPr>
        <p:sp>
          <p:nvSpPr>
            <p:cNvPr name="Freeform 3" id="3"/>
            <p:cNvSpPr/>
            <p:nvPr/>
          </p:nvSpPr>
          <p:spPr>
            <a:xfrm flipH="false" flipV="false" rot="0">
              <a:off x="0" y="0"/>
              <a:ext cx="4545659" cy="1158353"/>
            </a:xfrm>
            <a:custGeom>
              <a:avLst/>
              <a:gdLst/>
              <a:ahLst/>
              <a:cxnLst/>
              <a:rect r="r" b="b" t="t" l="l"/>
              <a:pathLst>
                <a:path h="1158353" w="4545659">
                  <a:moveTo>
                    <a:pt x="0" y="0"/>
                  </a:moveTo>
                  <a:lnTo>
                    <a:pt x="4545659" y="0"/>
                  </a:lnTo>
                  <a:lnTo>
                    <a:pt x="4545659" y="1158353"/>
                  </a:lnTo>
                  <a:lnTo>
                    <a:pt x="0" y="1158353"/>
                  </a:lnTo>
                  <a:close/>
                </a:path>
              </a:pathLst>
            </a:custGeom>
            <a:solidFill>
              <a:srgbClr val="48BAC3"/>
            </a:solidFill>
          </p:spPr>
        </p:sp>
        <p:sp>
          <p:nvSpPr>
            <p:cNvPr name="TextBox 4" id="4"/>
            <p:cNvSpPr txBox="true"/>
            <p:nvPr/>
          </p:nvSpPr>
          <p:spPr>
            <a:xfrm>
              <a:off x="0" y="-38100"/>
              <a:ext cx="4545659" cy="11964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387857" y="1099393"/>
            <a:ext cx="5871443" cy="4398123"/>
            <a:chOff x="0" y="0"/>
            <a:chExt cx="1546388" cy="1158353"/>
          </a:xfrm>
        </p:grpSpPr>
        <p:sp>
          <p:nvSpPr>
            <p:cNvPr name="Freeform 6" id="6"/>
            <p:cNvSpPr/>
            <p:nvPr/>
          </p:nvSpPr>
          <p:spPr>
            <a:xfrm flipH="false" flipV="false" rot="0">
              <a:off x="0" y="0"/>
              <a:ext cx="1546388" cy="1158353"/>
            </a:xfrm>
            <a:custGeom>
              <a:avLst/>
              <a:gdLst/>
              <a:ahLst/>
              <a:cxnLst/>
              <a:rect r="r" b="b" t="t" l="l"/>
              <a:pathLst>
                <a:path h="1158353" w="1546388">
                  <a:moveTo>
                    <a:pt x="0" y="0"/>
                  </a:moveTo>
                  <a:lnTo>
                    <a:pt x="1546388" y="0"/>
                  </a:lnTo>
                  <a:lnTo>
                    <a:pt x="1546388" y="1158353"/>
                  </a:lnTo>
                  <a:lnTo>
                    <a:pt x="0" y="1158353"/>
                  </a:lnTo>
                  <a:close/>
                </a:path>
              </a:pathLst>
            </a:custGeom>
            <a:solidFill>
              <a:srgbClr val="2D3541"/>
            </a:solidFill>
          </p:spPr>
        </p:sp>
        <p:sp>
          <p:nvSpPr>
            <p:cNvPr name="TextBox 7" id="7"/>
            <p:cNvSpPr txBox="true"/>
            <p:nvPr/>
          </p:nvSpPr>
          <p:spPr>
            <a:xfrm>
              <a:off x="0" y="-38100"/>
              <a:ext cx="1546388" cy="119645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387857" y="3386880"/>
            <a:ext cx="5871443" cy="5871420"/>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31240" t="0" r="-18758" b="0"/>
              </a:stretch>
            </a:blipFill>
          </p:spPr>
        </p:sp>
      </p:grpSp>
      <p:grpSp>
        <p:nvGrpSpPr>
          <p:cNvPr name="Group 10" id="10"/>
          <p:cNvGrpSpPr/>
          <p:nvPr/>
        </p:nvGrpSpPr>
        <p:grpSpPr>
          <a:xfrm rot="0">
            <a:off x="1028700" y="5303656"/>
            <a:ext cx="1170441" cy="117044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980474" y="5303656"/>
            <a:ext cx="1170441" cy="117044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91695" y="5577197"/>
            <a:ext cx="644452" cy="623361"/>
          </a:xfrm>
          <a:custGeom>
            <a:avLst/>
            <a:gdLst/>
            <a:ahLst/>
            <a:cxnLst/>
            <a:rect r="r" b="b" t="t" l="l"/>
            <a:pathLst>
              <a:path h="623361" w="644452">
                <a:moveTo>
                  <a:pt x="0" y="0"/>
                </a:moveTo>
                <a:lnTo>
                  <a:pt x="644452" y="0"/>
                </a:lnTo>
                <a:lnTo>
                  <a:pt x="644452" y="623360"/>
                </a:lnTo>
                <a:lnTo>
                  <a:pt x="0" y="623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6178411" y="5497516"/>
            <a:ext cx="774568" cy="782721"/>
          </a:xfrm>
          <a:custGeom>
            <a:avLst/>
            <a:gdLst/>
            <a:ahLst/>
            <a:cxnLst/>
            <a:rect r="r" b="b" t="t" l="l"/>
            <a:pathLst>
              <a:path h="782721" w="774568">
                <a:moveTo>
                  <a:pt x="0" y="0"/>
                </a:moveTo>
                <a:lnTo>
                  <a:pt x="774568" y="0"/>
                </a:lnTo>
                <a:lnTo>
                  <a:pt x="774568" y="782721"/>
                </a:lnTo>
                <a:lnTo>
                  <a:pt x="0" y="782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028700" y="1409700"/>
            <a:ext cx="7649524" cy="1288416"/>
          </a:xfrm>
          <a:prstGeom prst="rect">
            <a:avLst/>
          </a:prstGeom>
        </p:spPr>
        <p:txBody>
          <a:bodyPr anchor="t" rtlCol="false" tIns="0" lIns="0" bIns="0" rIns="0">
            <a:spAutoFit/>
          </a:bodyPr>
          <a:lstStyle/>
          <a:p>
            <a:pPr algn="l">
              <a:lnSpc>
                <a:spcPts val="9130"/>
              </a:lnSpc>
            </a:pPr>
            <a:r>
              <a:rPr lang="en-US" sz="11000">
                <a:solidFill>
                  <a:srgbClr val="2D3541"/>
                </a:solidFill>
                <a:latin typeface="Bebas Neue"/>
                <a:ea typeface="Bebas Neue"/>
                <a:cs typeface="Bebas Neue"/>
                <a:sym typeface="Bebas Neue"/>
              </a:rPr>
              <a:t>OUR SERVICES</a:t>
            </a:r>
          </a:p>
        </p:txBody>
      </p:sp>
      <p:sp>
        <p:nvSpPr>
          <p:cNvPr name="TextBox 19" id="19"/>
          <p:cNvSpPr txBox="true"/>
          <p:nvPr/>
        </p:nvSpPr>
        <p:spPr>
          <a:xfrm rot="0">
            <a:off x="1028700" y="6950347"/>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20" id="20"/>
          <p:cNvSpPr txBox="true"/>
          <p:nvPr/>
        </p:nvSpPr>
        <p:spPr>
          <a:xfrm rot="0">
            <a:off x="5980474" y="6950347"/>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21" id="21"/>
          <p:cNvSpPr txBox="true"/>
          <p:nvPr/>
        </p:nvSpPr>
        <p:spPr>
          <a:xfrm rot="0">
            <a:off x="1028700" y="2624292"/>
            <a:ext cx="8617764" cy="2157729"/>
          </a:xfrm>
          <a:prstGeom prst="rect">
            <a:avLst/>
          </a:prstGeom>
        </p:spPr>
        <p:txBody>
          <a:bodyPr anchor="t" rtlCol="false" tIns="0" lIns="0" bIns="0" rIns="0">
            <a:spAutoFit/>
          </a:bodyPr>
          <a:lstStyle/>
          <a:p>
            <a:pPr algn="l">
              <a:lnSpc>
                <a:spcPts val="4400"/>
              </a:lnSpc>
            </a:pPr>
            <a:r>
              <a:rPr lang="en-US" sz="2200">
                <a:solidFill>
                  <a:srgbClr val="211F20"/>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2" id="22"/>
          <p:cNvSpPr txBox="true"/>
          <p:nvPr/>
        </p:nvSpPr>
        <p:spPr>
          <a:xfrm rot="0">
            <a:off x="1028700" y="7518673"/>
            <a:ext cx="4171629"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name="TextBox 23" id="23"/>
          <p:cNvSpPr txBox="true"/>
          <p:nvPr/>
        </p:nvSpPr>
        <p:spPr>
          <a:xfrm rot="0">
            <a:off x="5980474" y="7518673"/>
            <a:ext cx="4171629"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grpSp>
        <p:nvGrpSpPr>
          <p:cNvPr name="Group 24" id="24"/>
          <p:cNvGrpSpPr/>
          <p:nvPr/>
        </p:nvGrpSpPr>
        <p:grpSpPr>
          <a:xfrm rot="0">
            <a:off x="12497246" y="1686879"/>
            <a:ext cx="3652665" cy="1011237"/>
            <a:chOff x="0" y="0"/>
            <a:chExt cx="962019" cy="266334"/>
          </a:xfrm>
        </p:grpSpPr>
        <p:sp>
          <p:nvSpPr>
            <p:cNvPr name="Freeform 25" id="25"/>
            <p:cNvSpPr/>
            <p:nvPr/>
          </p:nvSpPr>
          <p:spPr>
            <a:xfrm flipH="false" flipV="false" rot="0">
              <a:off x="0" y="0"/>
              <a:ext cx="962019" cy="266334"/>
            </a:xfrm>
            <a:custGeom>
              <a:avLst/>
              <a:gdLst/>
              <a:ahLst/>
              <a:cxnLst/>
              <a:rect r="r" b="b" t="t" l="l"/>
              <a:pathLst>
                <a:path h="266334" w="962019">
                  <a:moveTo>
                    <a:pt x="0" y="0"/>
                  </a:moveTo>
                  <a:lnTo>
                    <a:pt x="962019" y="0"/>
                  </a:lnTo>
                  <a:lnTo>
                    <a:pt x="962019" y="266334"/>
                  </a:lnTo>
                  <a:lnTo>
                    <a:pt x="0" y="266334"/>
                  </a:lnTo>
                  <a:close/>
                </a:path>
              </a:pathLst>
            </a:custGeom>
            <a:solidFill>
              <a:srgbClr val="000000">
                <a:alpha val="0"/>
              </a:srgbClr>
            </a:solidFill>
            <a:ln w="38100" cap="sq">
              <a:solidFill>
                <a:srgbClr val="F7FDFE"/>
              </a:solidFill>
              <a:prstDash val="solid"/>
              <a:miter/>
            </a:ln>
          </p:spPr>
        </p:sp>
        <p:sp>
          <p:nvSpPr>
            <p:cNvPr name="TextBox 26" id="26"/>
            <p:cNvSpPr txBox="true"/>
            <p:nvPr/>
          </p:nvSpPr>
          <p:spPr>
            <a:xfrm>
              <a:off x="0" y="-38100"/>
              <a:ext cx="962019" cy="304434"/>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2857028" y="2022635"/>
            <a:ext cx="2933101" cy="473075"/>
          </a:xfrm>
          <a:prstGeom prst="rect">
            <a:avLst/>
          </a:prstGeom>
        </p:spPr>
        <p:txBody>
          <a:bodyPr anchor="t" rtlCol="false" tIns="0" lIns="0" bIns="0" rIns="0">
            <a:spAutoFit/>
          </a:bodyPr>
          <a:lstStyle/>
          <a:p>
            <a:pPr algn="ctr">
              <a:lnSpc>
                <a:spcPts val="3399"/>
              </a:lnSpc>
            </a:pPr>
            <a:r>
              <a:rPr lang="en-US" sz="3999" spc="271">
                <a:solidFill>
                  <a:srgbClr val="F7FDFE"/>
                </a:solidFill>
                <a:latin typeface="Proxima Nova"/>
                <a:ea typeface="Proxima Nova"/>
                <a:cs typeface="Proxima Nova"/>
                <a:sym typeface="Proxima Nova"/>
              </a:rPr>
              <a:t>RIMBERIO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38100" y="3814014"/>
            <a:ext cx="18549551" cy="6472986"/>
            <a:chOff x="0" y="0"/>
            <a:chExt cx="4885478" cy="1704819"/>
          </a:xfrm>
        </p:grpSpPr>
        <p:sp>
          <p:nvSpPr>
            <p:cNvPr name="Freeform 3" id="3"/>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4" id="4"/>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386880"/>
            <a:ext cx="5871443" cy="587142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757" t="0" r="-25757" b="0"/>
              </a:stretch>
            </a:blipFill>
          </p:spPr>
        </p:sp>
      </p:grpSp>
      <p:sp>
        <p:nvSpPr>
          <p:cNvPr name="Freeform 7" id="7"/>
          <p:cNvSpPr/>
          <p:nvPr/>
        </p:nvSpPr>
        <p:spPr>
          <a:xfrm flipH="false" flipV="false" rot="0">
            <a:off x="7534223" y="4521605"/>
            <a:ext cx="758825" cy="758825"/>
          </a:xfrm>
          <a:custGeom>
            <a:avLst/>
            <a:gdLst/>
            <a:ahLst/>
            <a:cxnLst/>
            <a:rect r="r" b="b" t="t" l="l"/>
            <a:pathLst>
              <a:path h="758825" w="758825">
                <a:moveTo>
                  <a:pt x="0" y="0"/>
                </a:moveTo>
                <a:lnTo>
                  <a:pt x="758825" y="0"/>
                </a:lnTo>
                <a:lnTo>
                  <a:pt x="758825" y="758825"/>
                </a:lnTo>
                <a:lnTo>
                  <a:pt x="0" y="758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442887" y="4521605"/>
            <a:ext cx="784500" cy="758825"/>
          </a:xfrm>
          <a:custGeom>
            <a:avLst/>
            <a:gdLst/>
            <a:ahLst/>
            <a:cxnLst/>
            <a:rect r="r" b="b" t="t" l="l"/>
            <a:pathLst>
              <a:path h="758825" w="784500">
                <a:moveTo>
                  <a:pt x="0" y="0"/>
                </a:moveTo>
                <a:lnTo>
                  <a:pt x="784500" y="0"/>
                </a:lnTo>
                <a:lnTo>
                  <a:pt x="784500" y="758825"/>
                </a:lnTo>
                <a:lnTo>
                  <a:pt x="0" y="758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34223" y="7234950"/>
            <a:ext cx="758825" cy="766813"/>
          </a:xfrm>
          <a:custGeom>
            <a:avLst/>
            <a:gdLst/>
            <a:ahLst/>
            <a:cxnLst/>
            <a:rect r="r" b="b" t="t" l="l"/>
            <a:pathLst>
              <a:path h="766813" w="758825">
                <a:moveTo>
                  <a:pt x="0" y="0"/>
                </a:moveTo>
                <a:lnTo>
                  <a:pt x="758825" y="0"/>
                </a:lnTo>
                <a:lnTo>
                  <a:pt x="758825" y="766813"/>
                </a:lnTo>
                <a:lnTo>
                  <a:pt x="0" y="766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442887" y="7264333"/>
            <a:ext cx="784500" cy="737430"/>
          </a:xfrm>
          <a:custGeom>
            <a:avLst/>
            <a:gdLst/>
            <a:ahLst/>
            <a:cxnLst/>
            <a:rect r="r" b="b" t="t" l="l"/>
            <a:pathLst>
              <a:path h="737430" w="784500">
                <a:moveTo>
                  <a:pt x="0" y="0"/>
                </a:moveTo>
                <a:lnTo>
                  <a:pt x="784500" y="0"/>
                </a:lnTo>
                <a:lnTo>
                  <a:pt x="784500" y="737430"/>
                </a:lnTo>
                <a:lnTo>
                  <a:pt x="0" y="7374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028700" y="1409700"/>
            <a:ext cx="7649524" cy="1288416"/>
          </a:xfrm>
          <a:prstGeom prst="rect">
            <a:avLst/>
          </a:prstGeom>
        </p:spPr>
        <p:txBody>
          <a:bodyPr anchor="t" rtlCol="false" tIns="0" lIns="0" bIns="0" rIns="0">
            <a:spAutoFit/>
          </a:bodyPr>
          <a:lstStyle/>
          <a:p>
            <a:pPr algn="l">
              <a:lnSpc>
                <a:spcPts val="9130"/>
              </a:lnSpc>
            </a:pPr>
            <a:r>
              <a:rPr lang="en-US" sz="11000">
                <a:solidFill>
                  <a:srgbClr val="2D3541"/>
                </a:solidFill>
                <a:latin typeface="Bebas Neue"/>
                <a:ea typeface="Bebas Neue"/>
                <a:cs typeface="Bebas Neue"/>
                <a:sym typeface="Bebas Neue"/>
              </a:rPr>
              <a:t>OUR SERVICES</a:t>
            </a:r>
          </a:p>
        </p:txBody>
      </p:sp>
      <p:sp>
        <p:nvSpPr>
          <p:cNvPr name="TextBox 12" id="12"/>
          <p:cNvSpPr txBox="true"/>
          <p:nvPr/>
        </p:nvSpPr>
        <p:spPr>
          <a:xfrm rot="0">
            <a:off x="8597848" y="4693055"/>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13" id="13"/>
          <p:cNvSpPr txBox="true"/>
          <p:nvPr/>
        </p:nvSpPr>
        <p:spPr>
          <a:xfrm rot="0">
            <a:off x="8616898" y="5232805"/>
            <a:ext cx="3439324"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name="TextBox 14" id="14"/>
          <p:cNvSpPr txBox="true"/>
          <p:nvPr/>
        </p:nvSpPr>
        <p:spPr>
          <a:xfrm rot="0">
            <a:off x="8597848" y="7357238"/>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15" id="15"/>
          <p:cNvSpPr txBox="true"/>
          <p:nvPr/>
        </p:nvSpPr>
        <p:spPr>
          <a:xfrm rot="0">
            <a:off x="8616898" y="7896988"/>
            <a:ext cx="3439324"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name="TextBox 16" id="16"/>
          <p:cNvSpPr txBox="true"/>
          <p:nvPr/>
        </p:nvSpPr>
        <p:spPr>
          <a:xfrm rot="0">
            <a:off x="13532187" y="4693055"/>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17" id="17"/>
          <p:cNvSpPr txBox="true"/>
          <p:nvPr/>
        </p:nvSpPr>
        <p:spPr>
          <a:xfrm rot="0">
            <a:off x="13551237" y="5232805"/>
            <a:ext cx="3439324"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name="TextBox 18" id="18"/>
          <p:cNvSpPr txBox="true"/>
          <p:nvPr/>
        </p:nvSpPr>
        <p:spPr>
          <a:xfrm rot="0">
            <a:off x="13532187" y="7357238"/>
            <a:ext cx="2645443" cy="587375"/>
          </a:xfrm>
          <a:prstGeom prst="rect">
            <a:avLst/>
          </a:prstGeom>
        </p:spPr>
        <p:txBody>
          <a:bodyPr anchor="t" rtlCol="false" tIns="0" lIns="0" bIns="0" rIns="0">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name="TextBox 19" id="19"/>
          <p:cNvSpPr txBox="true"/>
          <p:nvPr/>
        </p:nvSpPr>
        <p:spPr>
          <a:xfrm rot="0">
            <a:off x="13551237" y="7896988"/>
            <a:ext cx="3439324" cy="1361312"/>
          </a:xfrm>
          <a:prstGeom prst="rect">
            <a:avLst/>
          </a:prstGeom>
        </p:spPr>
        <p:txBody>
          <a:bodyPr anchor="t" rtlCol="false" tIns="0" lIns="0" bIns="0" rIns="0">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name="TextBox 20" id="20"/>
          <p:cNvSpPr txBox="true"/>
          <p:nvPr/>
        </p:nvSpPr>
        <p:spPr>
          <a:xfrm rot="0">
            <a:off x="8159679" y="1018110"/>
            <a:ext cx="8617764" cy="1605279"/>
          </a:xfrm>
          <a:prstGeom prst="rect">
            <a:avLst/>
          </a:prstGeom>
        </p:spPr>
        <p:txBody>
          <a:bodyPr anchor="t" rtlCol="false" tIns="0" lIns="0" bIns="0" rIns="0">
            <a:spAutoFit/>
          </a:bodyPr>
          <a:lstStyle/>
          <a:p>
            <a:pPr algn="l">
              <a:lnSpc>
                <a:spcPts val="4400"/>
              </a:lnSpc>
            </a:pPr>
            <a:r>
              <a:rPr lang="en-US" sz="2200">
                <a:solidFill>
                  <a:srgbClr val="211F20"/>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5742295" y="-337403"/>
            <a:ext cx="12781748" cy="12781697"/>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alphaModFix amt="50000"/>
              </a:blip>
              <a:stretch>
                <a:fillRect l="0" t="-25000" r="0" b="-25000"/>
              </a:stretch>
            </a:blipFill>
          </p:spPr>
        </p:sp>
      </p:grpSp>
      <p:grpSp>
        <p:nvGrpSpPr>
          <p:cNvPr name="Group 4" id="4"/>
          <p:cNvGrpSpPr/>
          <p:nvPr/>
        </p:nvGrpSpPr>
        <p:grpSpPr>
          <a:xfrm rot="0">
            <a:off x="1028700" y="1028700"/>
            <a:ext cx="5734046" cy="8229600"/>
            <a:chOff x="0" y="0"/>
            <a:chExt cx="1510201" cy="2167467"/>
          </a:xfrm>
        </p:grpSpPr>
        <p:sp>
          <p:nvSpPr>
            <p:cNvPr name="Freeform 5" id="5"/>
            <p:cNvSpPr/>
            <p:nvPr/>
          </p:nvSpPr>
          <p:spPr>
            <a:xfrm flipH="false" flipV="false" rot="0">
              <a:off x="0" y="0"/>
              <a:ext cx="1510202" cy="2167467"/>
            </a:xfrm>
            <a:custGeom>
              <a:avLst/>
              <a:gdLst/>
              <a:ahLst/>
              <a:cxnLst/>
              <a:rect r="r" b="b" t="t" l="l"/>
              <a:pathLst>
                <a:path h="2167467" w="1510202">
                  <a:moveTo>
                    <a:pt x="0" y="0"/>
                  </a:moveTo>
                  <a:lnTo>
                    <a:pt x="1510202" y="0"/>
                  </a:lnTo>
                  <a:lnTo>
                    <a:pt x="1510202" y="2167467"/>
                  </a:lnTo>
                  <a:lnTo>
                    <a:pt x="0" y="2167467"/>
                  </a:lnTo>
                  <a:close/>
                </a:path>
              </a:pathLst>
            </a:custGeom>
            <a:solidFill>
              <a:srgbClr val="000000">
                <a:alpha val="0"/>
              </a:srgbClr>
            </a:solidFill>
            <a:ln w="361950" cap="sq">
              <a:solidFill>
                <a:srgbClr val="48BAC3"/>
              </a:solidFill>
              <a:prstDash val="solid"/>
              <a:miter/>
            </a:ln>
          </p:spPr>
        </p:sp>
        <p:sp>
          <p:nvSpPr>
            <p:cNvPr name="TextBox 6" id="6"/>
            <p:cNvSpPr txBox="true"/>
            <p:nvPr/>
          </p:nvSpPr>
          <p:spPr>
            <a:xfrm>
              <a:off x="0" y="-38100"/>
              <a:ext cx="1510201" cy="2205567"/>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177438" y="3921756"/>
            <a:ext cx="1169018" cy="0"/>
          </a:xfrm>
          <a:prstGeom prst="line">
            <a:avLst/>
          </a:prstGeom>
          <a:ln cap="flat" w="38100">
            <a:solidFill>
              <a:srgbClr val="FFFFFF"/>
            </a:solidFill>
            <a:prstDash val="sysDot"/>
            <a:headEnd type="none" len="sm" w="sm"/>
            <a:tailEnd type="none" len="sm" w="sm"/>
          </a:ln>
        </p:spPr>
      </p:sp>
      <p:sp>
        <p:nvSpPr>
          <p:cNvPr name="AutoShape 8" id="8"/>
          <p:cNvSpPr/>
          <p:nvPr/>
        </p:nvSpPr>
        <p:spPr>
          <a:xfrm>
            <a:off x="7737303" y="8256525"/>
            <a:ext cx="11334225" cy="0"/>
          </a:xfrm>
          <a:prstGeom prst="line">
            <a:avLst/>
          </a:prstGeom>
          <a:ln cap="flat" w="38100">
            <a:solidFill>
              <a:srgbClr val="FFFFFF"/>
            </a:solidFill>
            <a:prstDash val="sysDot"/>
            <a:headEnd type="none" len="sm" w="sm"/>
            <a:tailEnd type="none" len="sm" w="sm"/>
          </a:ln>
        </p:spPr>
      </p:sp>
      <p:sp>
        <p:nvSpPr>
          <p:cNvPr name="AutoShape 9" id="9"/>
          <p:cNvSpPr/>
          <p:nvPr/>
        </p:nvSpPr>
        <p:spPr>
          <a:xfrm>
            <a:off x="2177438" y="6034395"/>
            <a:ext cx="1169018" cy="0"/>
          </a:xfrm>
          <a:prstGeom prst="line">
            <a:avLst/>
          </a:prstGeom>
          <a:ln cap="flat" w="38100">
            <a:solidFill>
              <a:srgbClr val="FFFFFF"/>
            </a:solidFill>
            <a:prstDash val="sysDot"/>
            <a:headEnd type="none" len="sm" w="sm"/>
            <a:tailEnd type="none" len="sm" w="sm"/>
          </a:ln>
        </p:spPr>
      </p:sp>
      <p:grpSp>
        <p:nvGrpSpPr>
          <p:cNvPr name="Group 10" id="10"/>
          <p:cNvGrpSpPr/>
          <p:nvPr/>
        </p:nvGrpSpPr>
        <p:grpSpPr>
          <a:xfrm rot="0">
            <a:off x="7708728" y="1028700"/>
            <a:ext cx="2700756" cy="270074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5988" t="-4519" r="-64331" b="-42360"/>
              </a:stretch>
            </a:blipFill>
          </p:spPr>
        </p:sp>
      </p:grpSp>
      <p:sp>
        <p:nvSpPr>
          <p:cNvPr name="TextBox 12" id="12"/>
          <p:cNvSpPr txBox="true"/>
          <p:nvPr/>
        </p:nvSpPr>
        <p:spPr>
          <a:xfrm rot="0">
            <a:off x="2167913" y="2368565"/>
            <a:ext cx="2704308" cy="870726"/>
          </a:xfrm>
          <a:prstGeom prst="rect">
            <a:avLst/>
          </a:prstGeom>
        </p:spPr>
        <p:txBody>
          <a:bodyPr anchor="t" rtlCol="false" tIns="0" lIns="0" bIns="0" rIns="0">
            <a:spAutoFit/>
          </a:bodyPr>
          <a:lstStyle/>
          <a:p>
            <a:pPr algn="l">
              <a:lnSpc>
                <a:spcPts val="6116"/>
              </a:lnSpc>
            </a:pPr>
            <a:r>
              <a:rPr lang="en-US" sz="7369">
                <a:solidFill>
                  <a:srgbClr val="F7FDFE"/>
                </a:solidFill>
                <a:latin typeface="Bebas Neue"/>
                <a:ea typeface="Bebas Neue"/>
                <a:cs typeface="Bebas Neue"/>
                <a:sym typeface="Bebas Neue"/>
              </a:rPr>
              <a:t>320+</a:t>
            </a:r>
          </a:p>
        </p:txBody>
      </p:sp>
      <p:sp>
        <p:nvSpPr>
          <p:cNvPr name="TextBox 13" id="13"/>
          <p:cNvSpPr txBox="true"/>
          <p:nvPr/>
        </p:nvSpPr>
        <p:spPr>
          <a:xfrm rot="0">
            <a:off x="2167913" y="4481205"/>
            <a:ext cx="2704308" cy="870726"/>
          </a:xfrm>
          <a:prstGeom prst="rect">
            <a:avLst/>
          </a:prstGeom>
        </p:spPr>
        <p:txBody>
          <a:bodyPr anchor="t" rtlCol="false" tIns="0" lIns="0" bIns="0" rIns="0">
            <a:spAutoFit/>
          </a:bodyPr>
          <a:lstStyle/>
          <a:p>
            <a:pPr algn="l">
              <a:lnSpc>
                <a:spcPts val="6116"/>
              </a:lnSpc>
            </a:pPr>
            <a:r>
              <a:rPr lang="en-US" sz="7369">
                <a:solidFill>
                  <a:srgbClr val="F7FDFE"/>
                </a:solidFill>
                <a:latin typeface="Bebas Neue"/>
                <a:ea typeface="Bebas Neue"/>
                <a:cs typeface="Bebas Neue"/>
                <a:sym typeface="Bebas Neue"/>
              </a:rPr>
              <a:t>10 M+</a:t>
            </a:r>
          </a:p>
        </p:txBody>
      </p:sp>
      <p:sp>
        <p:nvSpPr>
          <p:cNvPr name="TextBox 14" id="14"/>
          <p:cNvSpPr txBox="true"/>
          <p:nvPr/>
        </p:nvSpPr>
        <p:spPr>
          <a:xfrm rot="0">
            <a:off x="2167913" y="6767820"/>
            <a:ext cx="2196308" cy="870726"/>
          </a:xfrm>
          <a:prstGeom prst="rect">
            <a:avLst/>
          </a:prstGeom>
        </p:spPr>
        <p:txBody>
          <a:bodyPr anchor="t" rtlCol="false" tIns="0" lIns="0" bIns="0" rIns="0">
            <a:spAutoFit/>
          </a:bodyPr>
          <a:lstStyle/>
          <a:p>
            <a:pPr algn="l">
              <a:lnSpc>
                <a:spcPts val="6116"/>
              </a:lnSpc>
            </a:pPr>
            <a:r>
              <a:rPr lang="en-US" sz="7369">
                <a:solidFill>
                  <a:srgbClr val="F7FDFE"/>
                </a:solidFill>
                <a:latin typeface="Bebas Neue"/>
                <a:ea typeface="Bebas Neue"/>
                <a:cs typeface="Bebas Neue"/>
                <a:sym typeface="Bebas Neue"/>
              </a:rPr>
              <a:t>120</a:t>
            </a:r>
          </a:p>
        </p:txBody>
      </p:sp>
      <p:sp>
        <p:nvSpPr>
          <p:cNvPr name="TextBox 15" id="15"/>
          <p:cNvSpPr txBox="true"/>
          <p:nvPr/>
        </p:nvSpPr>
        <p:spPr>
          <a:xfrm rot="0">
            <a:off x="2167913" y="3240940"/>
            <a:ext cx="3151048" cy="530605"/>
          </a:xfrm>
          <a:prstGeom prst="rect">
            <a:avLst/>
          </a:prstGeom>
        </p:spPr>
        <p:txBody>
          <a:bodyPr anchor="t" rtlCol="false" tIns="0" lIns="0" bIns="0" rIns="0">
            <a:spAutoFit/>
          </a:bodyPr>
          <a:lstStyle/>
          <a:p>
            <a:pPr algn="l">
              <a:lnSpc>
                <a:spcPts val="3651"/>
              </a:lnSpc>
            </a:pPr>
            <a:r>
              <a:rPr lang="en-US" sz="4399">
                <a:solidFill>
                  <a:srgbClr val="F7FDFE"/>
                </a:solidFill>
                <a:latin typeface="Bebas Neue"/>
                <a:ea typeface="Bebas Neue"/>
                <a:cs typeface="Bebas Neue"/>
                <a:sym typeface="Bebas Neue"/>
              </a:rPr>
              <a:t>BEST DOCTOR</a:t>
            </a:r>
          </a:p>
        </p:txBody>
      </p:sp>
      <p:sp>
        <p:nvSpPr>
          <p:cNvPr name="TextBox 16" id="16"/>
          <p:cNvSpPr txBox="true"/>
          <p:nvPr/>
        </p:nvSpPr>
        <p:spPr>
          <a:xfrm rot="0">
            <a:off x="2167913" y="5353579"/>
            <a:ext cx="3151048" cy="530605"/>
          </a:xfrm>
          <a:prstGeom prst="rect">
            <a:avLst/>
          </a:prstGeom>
        </p:spPr>
        <p:txBody>
          <a:bodyPr anchor="t" rtlCol="false" tIns="0" lIns="0" bIns="0" rIns="0">
            <a:spAutoFit/>
          </a:bodyPr>
          <a:lstStyle/>
          <a:p>
            <a:pPr algn="l">
              <a:lnSpc>
                <a:spcPts val="3651"/>
              </a:lnSpc>
            </a:pPr>
            <a:r>
              <a:rPr lang="en-US" sz="4399">
                <a:solidFill>
                  <a:srgbClr val="F7FDFE"/>
                </a:solidFill>
                <a:latin typeface="Bebas Neue"/>
                <a:ea typeface="Bebas Neue"/>
                <a:cs typeface="Bebas Neue"/>
                <a:sym typeface="Bebas Neue"/>
              </a:rPr>
              <a:t>HAPPY CLIENT</a:t>
            </a:r>
          </a:p>
        </p:txBody>
      </p:sp>
      <p:sp>
        <p:nvSpPr>
          <p:cNvPr name="TextBox 17" id="17"/>
          <p:cNvSpPr txBox="true"/>
          <p:nvPr/>
        </p:nvSpPr>
        <p:spPr>
          <a:xfrm rot="0">
            <a:off x="2167913" y="7634595"/>
            <a:ext cx="1924373" cy="530605"/>
          </a:xfrm>
          <a:prstGeom prst="rect">
            <a:avLst/>
          </a:prstGeom>
        </p:spPr>
        <p:txBody>
          <a:bodyPr anchor="t" rtlCol="false" tIns="0" lIns="0" bIns="0" rIns="0">
            <a:spAutoFit/>
          </a:bodyPr>
          <a:lstStyle/>
          <a:p>
            <a:pPr algn="l">
              <a:lnSpc>
                <a:spcPts val="3651"/>
              </a:lnSpc>
            </a:pPr>
            <a:r>
              <a:rPr lang="en-US" sz="4399">
                <a:solidFill>
                  <a:srgbClr val="F7FDFE"/>
                </a:solidFill>
                <a:latin typeface="Bebas Neue"/>
                <a:ea typeface="Bebas Neue"/>
                <a:cs typeface="Bebas Neue"/>
                <a:sym typeface="Bebas Neue"/>
              </a:rPr>
              <a:t>DOCTOR</a:t>
            </a:r>
          </a:p>
        </p:txBody>
      </p:sp>
      <p:sp>
        <p:nvSpPr>
          <p:cNvPr name="TextBox 18" id="18"/>
          <p:cNvSpPr txBox="true"/>
          <p:nvPr/>
        </p:nvSpPr>
        <p:spPr>
          <a:xfrm rot="0">
            <a:off x="7708728" y="5361456"/>
            <a:ext cx="9550572" cy="2526411"/>
          </a:xfrm>
          <a:prstGeom prst="rect">
            <a:avLst/>
          </a:prstGeom>
        </p:spPr>
        <p:txBody>
          <a:bodyPr anchor="t" rtlCol="false" tIns="0" lIns="0" bIns="0" rIns="0">
            <a:spAutoFit/>
          </a:bodyPr>
          <a:lstStyle/>
          <a:p>
            <a:pPr algn="l">
              <a:lnSpc>
                <a:spcPts val="9911"/>
              </a:lnSpc>
            </a:pPr>
            <a:r>
              <a:rPr lang="en-US" sz="8400">
                <a:solidFill>
                  <a:srgbClr val="F7FDFE"/>
                </a:solidFill>
                <a:latin typeface="Bebas Neue"/>
                <a:ea typeface="Bebas Neue"/>
                <a:cs typeface="Bebas Neue"/>
                <a:sym typeface="Bebas Neue"/>
              </a:rPr>
              <a:t>For A Better Health care Experience</a:t>
            </a:r>
          </a:p>
        </p:txBody>
      </p:sp>
      <p:sp>
        <p:nvSpPr>
          <p:cNvPr name="TextBox 19" id="19"/>
          <p:cNvSpPr txBox="true"/>
          <p:nvPr/>
        </p:nvSpPr>
        <p:spPr>
          <a:xfrm rot="0">
            <a:off x="7708728" y="4036056"/>
            <a:ext cx="3814229" cy="494028"/>
          </a:xfrm>
          <a:prstGeom prst="rect">
            <a:avLst/>
          </a:prstGeom>
        </p:spPr>
        <p:txBody>
          <a:bodyPr anchor="t" rtlCol="false" tIns="0" lIns="0" bIns="0" rIns="0">
            <a:spAutoFit/>
          </a:bodyPr>
          <a:lstStyle/>
          <a:p>
            <a:pPr algn="l">
              <a:lnSpc>
                <a:spcPts val="3662"/>
              </a:lnSpc>
            </a:pPr>
            <a:r>
              <a:rPr lang="en-US" sz="4025" spc="-221">
                <a:solidFill>
                  <a:srgbClr val="FFFFFF"/>
                </a:solidFill>
                <a:latin typeface="Proxima Nova"/>
                <a:ea typeface="Proxima Nova"/>
                <a:cs typeface="Proxima Nova"/>
                <a:sym typeface="Proxima Nova"/>
              </a:rPr>
              <a:t>Phyllis Schwaiger</a:t>
            </a:r>
          </a:p>
        </p:txBody>
      </p:sp>
      <p:sp>
        <p:nvSpPr>
          <p:cNvPr name="TextBox 20" id="20"/>
          <p:cNvSpPr txBox="true"/>
          <p:nvPr/>
        </p:nvSpPr>
        <p:spPr>
          <a:xfrm rot="0">
            <a:off x="7737303" y="4596759"/>
            <a:ext cx="2254032" cy="275213"/>
          </a:xfrm>
          <a:prstGeom prst="rect">
            <a:avLst/>
          </a:prstGeom>
        </p:spPr>
        <p:txBody>
          <a:bodyPr anchor="t" rtlCol="false" tIns="0" lIns="0" bIns="0" rIns="0">
            <a:spAutoFit/>
          </a:bodyPr>
          <a:lstStyle/>
          <a:p>
            <a:pPr algn="l">
              <a:lnSpc>
                <a:spcPts val="2093"/>
              </a:lnSpc>
            </a:pPr>
            <a:r>
              <a:rPr lang="en-US" sz="2300">
                <a:solidFill>
                  <a:srgbClr val="FFFFFF"/>
                </a:solidFill>
                <a:latin typeface="Proxima Nova"/>
                <a:ea typeface="Proxima Nova"/>
                <a:cs typeface="Proxima Nova"/>
                <a:sym typeface="Proxima Nova"/>
              </a:rPr>
              <a:t>Doctor</a:t>
            </a:r>
          </a:p>
        </p:txBody>
      </p:sp>
      <p:sp>
        <p:nvSpPr>
          <p:cNvPr name="TextBox 21" id="21"/>
          <p:cNvSpPr txBox="true"/>
          <p:nvPr/>
        </p:nvSpPr>
        <p:spPr>
          <a:xfrm rot="0">
            <a:off x="7708728" y="8867776"/>
            <a:ext cx="5299765" cy="390524"/>
          </a:xfrm>
          <a:prstGeom prst="rect">
            <a:avLst/>
          </a:prstGeom>
        </p:spPr>
        <p:txBody>
          <a:bodyPr anchor="t" rtlCol="false" tIns="0" lIns="0" bIns="0" rIns="0">
            <a:spAutoFit/>
          </a:bodyPr>
          <a:lstStyle/>
          <a:p>
            <a:pPr algn="l">
              <a:lnSpc>
                <a:spcPts val="2999"/>
              </a:lnSpc>
            </a:pPr>
            <a:r>
              <a:rPr lang="en-US" sz="2999">
                <a:solidFill>
                  <a:srgbClr val="F7FDFE"/>
                </a:solidFill>
                <a:latin typeface="Proxima Nova"/>
                <a:ea typeface="Proxima Nova"/>
                <a:cs typeface="Proxima Nova"/>
                <a:sym typeface="Proxima Nova"/>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15294" y="2206401"/>
            <a:ext cx="18518589" cy="8220086"/>
            <a:chOff x="0" y="0"/>
            <a:chExt cx="4877324" cy="2164961"/>
          </a:xfrm>
        </p:grpSpPr>
        <p:sp>
          <p:nvSpPr>
            <p:cNvPr name="Freeform 4" id="4"/>
            <p:cNvSpPr/>
            <p:nvPr/>
          </p:nvSpPr>
          <p:spPr>
            <a:xfrm flipH="false" flipV="false" rot="0">
              <a:off x="0" y="0"/>
              <a:ext cx="4877324" cy="2164961"/>
            </a:xfrm>
            <a:custGeom>
              <a:avLst/>
              <a:gdLst/>
              <a:ahLst/>
              <a:cxnLst/>
              <a:rect r="r" b="b" t="t" l="l"/>
              <a:pathLst>
                <a:path h="2164961" w="4877324">
                  <a:moveTo>
                    <a:pt x="0" y="0"/>
                  </a:moveTo>
                  <a:lnTo>
                    <a:pt x="4877324" y="0"/>
                  </a:lnTo>
                  <a:lnTo>
                    <a:pt x="4877324" y="2164961"/>
                  </a:lnTo>
                  <a:lnTo>
                    <a:pt x="0" y="2164961"/>
                  </a:lnTo>
                  <a:close/>
                </a:path>
              </a:pathLst>
            </a:custGeom>
            <a:solidFill>
              <a:srgbClr val="48BAC3"/>
            </a:solidFill>
          </p:spPr>
        </p:sp>
        <p:sp>
          <p:nvSpPr>
            <p:cNvPr name="TextBox 5" id="5"/>
            <p:cNvSpPr txBox="true"/>
            <p:nvPr/>
          </p:nvSpPr>
          <p:spPr>
            <a:xfrm>
              <a:off x="0" y="-38100"/>
              <a:ext cx="4877324" cy="22030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028700"/>
            <a:ext cx="16230600" cy="5529766"/>
            <a:chOff x="0" y="0"/>
            <a:chExt cx="4274726" cy="1456399"/>
          </a:xfrm>
        </p:grpSpPr>
        <p:sp>
          <p:nvSpPr>
            <p:cNvPr name="Freeform 7" id="7"/>
            <p:cNvSpPr/>
            <p:nvPr/>
          </p:nvSpPr>
          <p:spPr>
            <a:xfrm flipH="false" flipV="false" rot="0">
              <a:off x="0" y="0"/>
              <a:ext cx="4274726" cy="1456399"/>
            </a:xfrm>
            <a:custGeom>
              <a:avLst/>
              <a:gdLst/>
              <a:ahLst/>
              <a:cxnLst/>
              <a:rect r="r" b="b" t="t" l="l"/>
              <a:pathLst>
                <a:path h="1456399" w="4274726">
                  <a:moveTo>
                    <a:pt x="0" y="0"/>
                  </a:moveTo>
                  <a:lnTo>
                    <a:pt x="4274726" y="0"/>
                  </a:lnTo>
                  <a:lnTo>
                    <a:pt x="4274726" y="1456399"/>
                  </a:lnTo>
                  <a:lnTo>
                    <a:pt x="0" y="1456399"/>
                  </a:lnTo>
                  <a:close/>
                </a:path>
              </a:pathLst>
            </a:custGeom>
            <a:solidFill>
              <a:srgbClr val="2D3541"/>
            </a:solidFill>
          </p:spPr>
        </p:sp>
        <p:sp>
          <p:nvSpPr>
            <p:cNvPr name="TextBox 8" id="8"/>
            <p:cNvSpPr txBox="true"/>
            <p:nvPr/>
          </p:nvSpPr>
          <p:spPr>
            <a:xfrm>
              <a:off x="0" y="-38100"/>
              <a:ext cx="4274726" cy="149449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961843" y="3580318"/>
            <a:ext cx="3399202" cy="4131461"/>
            <a:chOff x="0" y="0"/>
            <a:chExt cx="7336282" cy="8916670"/>
          </a:xfrm>
        </p:grpSpPr>
        <p:sp>
          <p:nvSpPr>
            <p:cNvPr name="Freeform 10" id="10"/>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1" id="11"/>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l="-35441" t="-13387" r="-93784" b="-11369"/>
              </a:stretch>
            </a:blipFill>
          </p:spPr>
        </p:sp>
      </p:grpSp>
      <p:grpSp>
        <p:nvGrpSpPr>
          <p:cNvPr name="Group 12" id="12"/>
          <p:cNvGrpSpPr>
            <a:grpSpLocks noChangeAspect="true"/>
          </p:cNvGrpSpPr>
          <p:nvPr/>
        </p:nvGrpSpPr>
        <p:grpSpPr>
          <a:xfrm rot="0">
            <a:off x="5716223" y="3580318"/>
            <a:ext cx="3399202" cy="4131461"/>
            <a:chOff x="0" y="0"/>
            <a:chExt cx="7336282" cy="8916670"/>
          </a:xfrm>
        </p:grpSpPr>
        <p:sp>
          <p:nvSpPr>
            <p:cNvPr name="Freeform 13" id="13"/>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4" id="14"/>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4"/>
              <a:stretch>
                <a:fillRect l="-54694" t="-11633" r="-78920" b="-15511"/>
              </a:stretch>
            </a:blipFill>
          </p:spPr>
        </p:sp>
      </p:grpSp>
      <p:grpSp>
        <p:nvGrpSpPr>
          <p:cNvPr name="Group 15" id="15"/>
          <p:cNvGrpSpPr>
            <a:grpSpLocks noChangeAspect="true"/>
          </p:cNvGrpSpPr>
          <p:nvPr/>
        </p:nvGrpSpPr>
        <p:grpSpPr>
          <a:xfrm rot="0">
            <a:off x="9467850" y="3580318"/>
            <a:ext cx="3399202" cy="4131461"/>
            <a:chOff x="0" y="0"/>
            <a:chExt cx="7336282" cy="8916670"/>
          </a:xfrm>
        </p:grpSpPr>
        <p:sp>
          <p:nvSpPr>
            <p:cNvPr name="Freeform 16" id="16"/>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7" id="17"/>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5"/>
              <a:stretch>
                <a:fillRect l="-41868" t="0" r="-51515" b="-5250"/>
              </a:stretch>
            </a:blipFill>
          </p:spPr>
        </p:sp>
      </p:grpSp>
      <p:grpSp>
        <p:nvGrpSpPr>
          <p:cNvPr name="Group 18" id="18"/>
          <p:cNvGrpSpPr>
            <a:grpSpLocks noChangeAspect="true"/>
          </p:cNvGrpSpPr>
          <p:nvPr/>
        </p:nvGrpSpPr>
        <p:grpSpPr>
          <a:xfrm rot="0">
            <a:off x="13219477" y="3580318"/>
            <a:ext cx="3399202" cy="4131461"/>
            <a:chOff x="0" y="0"/>
            <a:chExt cx="7336282" cy="8916670"/>
          </a:xfrm>
        </p:grpSpPr>
        <p:sp>
          <p:nvSpPr>
            <p:cNvPr name="Freeform 19" id="19"/>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20" id="20"/>
            <p:cNvSpPr/>
            <p:nvPr/>
          </p:nvSpPr>
          <p:spPr>
            <a:xfrm flipH="true" flipV="false" rot="0">
              <a:off x="155575" y="155575"/>
              <a:ext cx="7025387" cy="8605520"/>
            </a:xfrm>
            <a:custGeom>
              <a:avLst/>
              <a:gdLst/>
              <a:ahLst/>
              <a:cxnLst/>
              <a:rect r="r" b="b" t="t" l="l"/>
              <a:pathLst>
                <a:path h="8605520" w="7025387">
                  <a:moveTo>
                    <a:pt x="7025387" y="8605520"/>
                  </a:moveTo>
                  <a:lnTo>
                    <a:pt x="7025387" y="3465957"/>
                  </a:lnTo>
                  <a:cubicBezTo>
                    <a:pt x="7006972" y="2013458"/>
                    <a:pt x="6065013" y="699643"/>
                    <a:pt x="4681221" y="196977"/>
                  </a:cubicBezTo>
                  <a:lnTo>
                    <a:pt x="4678300" y="195961"/>
                  </a:lnTo>
                  <a:cubicBezTo>
                    <a:pt x="4673855" y="194818"/>
                    <a:pt x="4664711" y="192278"/>
                    <a:pt x="4654297" y="187960"/>
                  </a:cubicBezTo>
                  <a:cubicBezTo>
                    <a:pt x="4287140" y="63373"/>
                    <a:pt x="3903473" y="0"/>
                    <a:pt x="3514726" y="0"/>
                  </a:cubicBezTo>
                  <a:cubicBezTo>
                    <a:pt x="3514091" y="0"/>
                    <a:pt x="3513456" y="0"/>
                    <a:pt x="3512694" y="0"/>
                  </a:cubicBezTo>
                  <a:cubicBezTo>
                    <a:pt x="3512059" y="0"/>
                    <a:pt x="3511424" y="0"/>
                    <a:pt x="3510662" y="0"/>
                  </a:cubicBezTo>
                  <a:cubicBezTo>
                    <a:pt x="3122042" y="0"/>
                    <a:pt x="2738248" y="63373"/>
                    <a:pt x="2371091" y="187960"/>
                  </a:cubicBezTo>
                  <a:cubicBezTo>
                    <a:pt x="2360676" y="192278"/>
                    <a:pt x="2351532" y="194818"/>
                    <a:pt x="2347087" y="195961"/>
                  </a:cubicBezTo>
                  <a:lnTo>
                    <a:pt x="2344166" y="196977"/>
                  </a:lnTo>
                  <a:cubicBezTo>
                    <a:pt x="960374" y="699643"/>
                    <a:pt x="18288" y="2013458"/>
                    <a:pt x="0" y="3465957"/>
                  </a:cubicBezTo>
                  <a:lnTo>
                    <a:pt x="0" y="8605520"/>
                  </a:lnTo>
                  <a:lnTo>
                    <a:pt x="7025387" y="8605520"/>
                  </a:lnTo>
                  <a:close/>
                </a:path>
              </a:pathLst>
            </a:custGeom>
            <a:blipFill>
              <a:blip r:embed="rId6"/>
              <a:stretch>
                <a:fillRect l="-7464" t="0" r="-70167" b="0"/>
              </a:stretch>
            </a:blipFill>
          </p:spPr>
        </p:sp>
      </p:grpSp>
      <p:sp>
        <p:nvSpPr>
          <p:cNvPr name="TextBox 21" id="21"/>
          <p:cNvSpPr txBox="true"/>
          <p:nvPr/>
        </p:nvSpPr>
        <p:spPr>
          <a:xfrm rot="0">
            <a:off x="6475287" y="2044569"/>
            <a:ext cx="5337425" cy="947421"/>
          </a:xfrm>
          <a:prstGeom prst="rect">
            <a:avLst/>
          </a:prstGeom>
        </p:spPr>
        <p:txBody>
          <a:bodyPr anchor="t" rtlCol="false" tIns="0" lIns="0" bIns="0" rIns="0">
            <a:spAutoFit/>
          </a:bodyPr>
          <a:lstStyle/>
          <a:p>
            <a:pPr algn="ctr">
              <a:lnSpc>
                <a:spcPts val="6640"/>
              </a:lnSpc>
            </a:pPr>
            <a:r>
              <a:rPr lang="en-US" sz="8000">
                <a:solidFill>
                  <a:srgbClr val="F7FDFE"/>
                </a:solidFill>
                <a:latin typeface="Bebas Neue"/>
                <a:ea typeface="Bebas Neue"/>
                <a:cs typeface="Bebas Neue"/>
                <a:sym typeface="Bebas Neue"/>
              </a:rPr>
              <a:t>OUR DOCTOR</a:t>
            </a:r>
          </a:p>
        </p:txBody>
      </p:sp>
      <p:sp>
        <p:nvSpPr>
          <p:cNvPr name="TextBox 22" id="22"/>
          <p:cNvSpPr txBox="true"/>
          <p:nvPr/>
        </p:nvSpPr>
        <p:spPr>
          <a:xfrm rot="0">
            <a:off x="2017737" y="8100234"/>
            <a:ext cx="3244958" cy="437388"/>
          </a:xfrm>
          <a:prstGeom prst="rect">
            <a:avLst/>
          </a:prstGeom>
        </p:spPr>
        <p:txBody>
          <a:bodyPr anchor="t" rtlCol="false" tIns="0" lIns="0" bIns="0" rIns="0">
            <a:spAutoFit/>
          </a:bodyPr>
          <a:lstStyle/>
          <a:p>
            <a:pPr algn="l">
              <a:lnSpc>
                <a:spcPts val="3276"/>
              </a:lnSpc>
            </a:pPr>
            <a:r>
              <a:rPr lang="en-US" sz="3600" spc="-197">
                <a:solidFill>
                  <a:srgbClr val="FFFFFF"/>
                </a:solidFill>
                <a:latin typeface="Proxima Nova"/>
                <a:ea typeface="Proxima Nova"/>
                <a:cs typeface="Proxima Nova"/>
                <a:sym typeface="Proxima Nova"/>
              </a:rPr>
              <a:t>Phyllis Schwaiger</a:t>
            </a:r>
          </a:p>
        </p:txBody>
      </p:sp>
      <p:sp>
        <p:nvSpPr>
          <p:cNvPr name="TextBox 23" id="23"/>
          <p:cNvSpPr txBox="true"/>
          <p:nvPr/>
        </p:nvSpPr>
        <p:spPr>
          <a:xfrm rot="0">
            <a:off x="5772116" y="8100234"/>
            <a:ext cx="3244958" cy="437388"/>
          </a:xfrm>
          <a:prstGeom prst="rect">
            <a:avLst/>
          </a:prstGeom>
        </p:spPr>
        <p:txBody>
          <a:bodyPr anchor="t" rtlCol="false" tIns="0" lIns="0" bIns="0" rIns="0">
            <a:spAutoFit/>
          </a:bodyPr>
          <a:lstStyle/>
          <a:p>
            <a:pPr algn="l">
              <a:lnSpc>
                <a:spcPts val="3276"/>
              </a:lnSpc>
            </a:pPr>
            <a:r>
              <a:rPr lang="en-US" sz="3600" spc="-197">
                <a:solidFill>
                  <a:srgbClr val="FFFFFF"/>
                </a:solidFill>
                <a:latin typeface="Proxima Nova"/>
                <a:ea typeface="Proxima Nova"/>
                <a:cs typeface="Proxima Nova"/>
                <a:sym typeface="Proxima Nova"/>
              </a:rPr>
              <a:t>Benjamin Shah</a:t>
            </a:r>
          </a:p>
        </p:txBody>
      </p:sp>
      <p:sp>
        <p:nvSpPr>
          <p:cNvPr name="TextBox 24" id="24"/>
          <p:cNvSpPr txBox="true"/>
          <p:nvPr/>
        </p:nvSpPr>
        <p:spPr>
          <a:xfrm rot="0">
            <a:off x="9523743" y="8100234"/>
            <a:ext cx="3244958" cy="437388"/>
          </a:xfrm>
          <a:prstGeom prst="rect">
            <a:avLst/>
          </a:prstGeom>
        </p:spPr>
        <p:txBody>
          <a:bodyPr anchor="t" rtlCol="false" tIns="0" lIns="0" bIns="0" rIns="0">
            <a:spAutoFit/>
          </a:bodyPr>
          <a:lstStyle/>
          <a:p>
            <a:pPr algn="l">
              <a:lnSpc>
                <a:spcPts val="3276"/>
              </a:lnSpc>
            </a:pPr>
            <a:r>
              <a:rPr lang="en-US" sz="3600" spc="-197">
                <a:solidFill>
                  <a:srgbClr val="FFFFFF"/>
                </a:solidFill>
                <a:latin typeface="Proxima Nova"/>
                <a:ea typeface="Proxima Nova"/>
                <a:cs typeface="Proxima Nova"/>
                <a:sym typeface="Proxima Nova"/>
              </a:rPr>
              <a:t>Phyllis Schwaiger</a:t>
            </a:r>
          </a:p>
        </p:txBody>
      </p:sp>
      <p:sp>
        <p:nvSpPr>
          <p:cNvPr name="TextBox 25" id="25"/>
          <p:cNvSpPr txBox="true"/>
          <p:nvPr/>
        </p:nvSpPr>
        <p:spPr>
          <a:xfrm rot="0">
            <a:off x="13275371" y="8100234"/>
            <a:ext cx="3244958" cy="437388"/>
          </a:xfrm>
          <a:prstGeom prst="rect">
            <a:avLst/>
          </a:prstGeom>
        </p:spPr>
        <p:txBody>
          <a:bodyPr anchor="t" rtlCol="false" tIns="0" lIns="0" bIns="0" rIns="0">
            <a:spAutoFit/>
          </a:bodyPr>
          <a:lstStyle/>
          <a:p>
            <a:pPr algn="l">
              <a:lnSpc>
                <a:spcPts val="3276"/>
              </a:lnSpc>
            </a:pPr>
            <a:r>
              <a:rPr lang="en-US" sz="3600" spc="-197">
                <a:solidFill>
                  <a:srgbClr val="FFFFFF"/>
                </a:solidFill>
                <a:latin typeface="Proxima Nova"/>
                <a:ea typeface="Proxima Nova"/>
                <a:cs typeface="Proxima Nova"/>
                <a:sym typeface="Proxima Nova"/>
              </a:rPr>
              <a:t>Chad Gibbons</a:t>
            </a:r>
          </a:p>
        </p:txBody>
      </p:sp>
      <p:sp>
        <p:nvSpPr>
          <p:cNvPr name="TextBox 26" id="26"/>
          <p:cNvSpPr txBox="true"/>
          <p:nvPr/>
        </p:nvSpPr>
        <p:spPr>
          <a:xfrm rot="0">
            <a:off x="2027262" y="8623347"/>
            <a:ext cx="1917620" cy="271526"/>
          </a:xfrm>
          <a:prstGeom prst="rect">
            <a:avLst/>
          </a:prstGeom>
        </p:spPr>
        <p:txBody>
          <a:bodyPr anchor="t" rtlCol="false" tIns="0" lIns="0" bIns="0" rIns="0">
            <a:spAutoFit/>
          </a:bodyPr>
          <a:lstStyle/>
          <a:p>
            <a:pPr algn="l">
              <a:lnSpc>
                <a:spcPts val="2001"/>
              </a:lnSpc>
            </a:pPr>
            <a:r>
              <a:rPr lang="en-US" sz="2199">
                <a:solidFill>
                  <a:srgbClr val="FFFFFF"/>
                </a:solidFill>
                <a:latin typeface="Proxima Nova"/>
                <a:ea typeface="Proxima Nova"/>
                <a:cs typeface="Proxima Nova"/>
                <a:sym typeface="Proxima Nova"/>
              </a:rPr>
              <a:t>Doctor</a:t>
            </a:r>
          </a:p>
        </p:txBody>
      </p:sp>
      <p:sp>
        <p:nvSpPr>
          <p:cNvPr name="TextBox 27" id="27"/>
          <p:cNvSpPr txBox="true"/>
          <p:nvPr/>
        </p:nvSpPr>
        <p:spPr>
          <a:xfrm rot="0">
            <a:off x="5781641" y="8623347"/>
            <a:ext cx="1917620" cy="271526"/>
          </a:xfrm>
          <a:prstGeom prst="rect">
            <a:avLst/>
          </a:prstGeom>
        </p:spPr>
        <p:txBody>
          <a:bodyPr anchor="t" rtlCol="false" tIns="0" lIns="0" bIns="0" rIns="0">
            <a:spAutoFit/>
          </a:bodyPr>
          <a:lstStyle/>
          <a:p>
            <a:pPr algn="l">
              <a:lnSpc>
                <a:spcPts val="2001"/>
              </a:lnSpc>
            </a:pPr>
            <a:r>
              <a:rPr lang="en-US" sz="2199">
                <a:solidFill>
                  <a:srgbClr val="FFFFFF"/>
                </a:solidFill>
                <a:latin typeface="Proxima Nova"/>
                <a:ea typeface="Proxima Nova"/>
                <a:cs typeface="Proxima Nova"/>
                <a:sym typeface="Proxima Nova"/>
              </a:rPr>
              <a:t>Doctor</a:t>
            </a:r>
          </a:p>
        </p:txBody>
      </p:sp>
      <p:sp>
        <p:nvSpPr>
          <p:cNvPr name="TextBox 28" id="28"/>
          <p:cNvSpPr txBox="true"/>
          <p:nvPr/>
        </p:nvSpPr>
        <p:spPr>
          <a:xfrm rot="0">
            <a:off x="9533268" y="8623347"/>
            <a:ext cx="1917620" cy="271526"/>
          </a:xfrm>
          <a:prstGeom prst="rect">
            <a:avLst/>
          </a:prstGeom>
        </p:spPr>
        <p:txBody>
          <a:bodyPr anchor="t" rtlCol="false" tIns="0" lIns="0" bIns="0" rIns="0">
            <a:spAutoFit/>
          </a:bodyPr>
          <a:lstStyle/>
          <a:p>
            <a:pPr algn="l">
              <a:lnSpc>
                <a:spcPts val="2001"/>
              </a:lnSpc>
            </a:pPr>
            <a:r>
              <a:rPr lang="en-US" sz="2199">
                <a:solidFill>
                  <a:srgbClr val="FFFFFF"/>
                </a:solidFill>
                <a:latin typeface="Proxima Nova"/>
                <a:ea typeface="Proxima Nova"/>
                <a:cs typeface="Proxima Nova"/>
                <a:sym typeface="Proxima Nova"/>
              </a:rPr>
              <a:t>Doctor</a:t>
            </a:r>
          </a:p>
        </p:txBody>
      </p:sp>
      <p:sp>
        <p:nvSpPr>
          <p:cNvPr name="TextBox 29" id="29"/>
          <p:cNvSpPr txBox="true"/>
          <p:nvPr/>
        </p:nvSpPr>
        <p:spPr>
          <a:xfrm rot="0">
            <a:off x="13284896" y="8623347"/>
            <a:ext cx="1917620" cy="271526"/>
          </a:xfrm>
          <a:prstGeom prst="rect">
            <a:avLst/>
          </a:prstGeom>
        </p:spPr>
        <p:txBody>
          <a:bodyPr anchor="t" rtlCol="false" tIns="0" lIns="0" bIns="0" rIns="0">
            <a:spAutoFit/>
          </a:bodyPr>
          <a:lstStyle/>
          <a:p>
            <a:pPr algn="l">
              <a:lnSpc>
                <a:spcPts val="2001"/>
              </a:lnSpc>
            </a:pPr>
            <a:r>
              <a:rPr lang="en-US" sz="2199" spc="-120">
                <a:solidFill>
                  <a:srgbClr val="FFFFFF"/>
                </a:solidFill>
                <a:latin typeface="Proxima Nova"/>
                <a:ea typeface="Proxima Nova"/>
                <a:cs typeface="Proxima Nova"/>
                <a:sym typeface="Proxima Nova"/>
              </a:rPr>
              <a:t>Doctor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115294" y="4513567"/>
            <a:ext cx="18518589" cy="5912919"/>
            <a:chOff x="0" y="0"/>
            <a:chExt cx="4877324" cy="1557312"/>
          </a:xfrm>
        </p:grpSpPr>
        <p:sp>
          <p:nvSpPr>
            <p:cNvPr name="Freeform 3" id="3"/>
            <p:cNvSpPr/>
            <p:nvPr/>
          </p:nvSpPr>
          <p:spPr>
            <a:xfrm flipH="false" flipV="false" rot="0">
              <a:off x="0" y="0"/>
              <a:ext cx="4877324" cy="1557312"/>
            </a:xfrm>
            <a:custGeom>
              <a:avLst/>
              <a:gdLst/>
              <a:ahLst/>
              <a:cxnLst/>
              <a:rect r="r" b="b" t="t" l="l"/>
              <a:pathLst>
                <a:path h="1557312" w="4877324">
                  <a:moveTo>
                    <a:pt x="0" y="0"/>
                  </a:moveTo>
                  <a:lnTo>
                    <a:pt x="4877324" y="0"/>
                  </a:lnTo>
                  <a:lnTo>
                    <a:pt x="4877324" y="1557312"/>
                  </a:lnTo>
                  <a:lnTo>
                    <a:pt x="0" y="1557312"/>
                  </a:lnTo>
                  <a:close/>
                </a:path>
              </a:pathLst>
            </a:custGeom>
            <a:solidFill>
              <a:srgbClr val="48BAC3"/>
            </a:solidFill>
          </p:spPr>
        </p:sp>
        <p:sp>
          <p:nvSpPr>
            <p:cNvPr name="TextBox 4" id="4"/>
            <p:cNvSpPr txBox="true"/>
            <p:nvPr/>
          </p:nvSpPr>
          <p:spPr>
            <a:xfrm>
              <a:off x="0" y="-38100"/>
              <a:ext cx="4877324" cy="1595412"/>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961843" y="1028700"/>
            <a:ext cx="5498572" cy="6683079"/>
            <a:chOff x="0" y="0"/>
            <a:chExt cx="7336282" cy="8916670"/>
          </a:xfrm>
        </p:grpSpPr>
        <p:sp>
          <p:nvSpPr>
            <p:cNvPr name="Freeform 6" id="6"/>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7" id="7"/>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2"/>
              <a:stretch>
                <a:fillRect l="-35441" t="-13387" r="-93784" b="-11369"/>
              </a:stretch>
            </a:blipFill>
          </p:spPr>
        </p:sp>
      </p:grpSp>
      <p:grpSp>
        <p:nvGrpSpPr>
          <p:cNvPr name="Group 8" id="8"/>
          <p:cNvGrpSpPr/>
          <p:nvPr/>
        </p:nvGrpSpPr>
        <p:grpSpPr>
          <a:xfrm rot="0">
            <a:off x="2765913" y="7050927"/>
            <a:ext cx="3890433" cy="990600"/>
            <a:chOff x="0" y="0"/>
            <a:chExt cx="1024641" cy="260899"/>
          </a:xfrm>
        </p:grpSpPr>
        <p:sp>
          <p:nvSpPr>
            <p:cNvPr name="Freeform 9" id="9"/>
            <p:cNvSpPr/>
            <p:nvPr/>
          </p:nvSpPr>
          <p:spPr>
            <a:xfrm flipH="false" flipV="false" rot="0">
              <a:off x="0" y="0"/>
              <a:ext cx="1024641" cy="260899"/>
            </a:xfrm>
            <a:custGeom>
              <a:avLst/>
              <a:gdLst/>
              <a:ahLst/>
              <a:cxnLst/>
              <a:rect r="r" b="b" t="t" l="l"/>
              <a:pathLst>
                <a:path h="260899" w="1024641">
                  <a:moveTo>
                    <a:pt x="101489" y="0"/>
                  </a:moveTo>
                  <a:lnTo>
                    <a:pt x="923151" y="0"/>
                  </a:lnTo>
                  <a:cubicBezTo>
                    <a:pt x="979202" y="0"/>
                    <a:pt x="1024641" y="45438"/>
                    <a:pt x="1024641" y="101489"/>
                  </a:cubicBezTo>
                  <a:lnTo>
                    <a:pt x="1024641" y="159409"/>
                  </a:lnTo>
                  <a:cubicBezTo>
                    <a:pt x="1024641" y="215460"/>
                    <a:pt x="979202" y="260899"/>
                    <a:pt x="923151" y="260899"/>
                  </a:cubicBezTo>
                  <a:lnTo>
                    <a:pt x="101489" y="260899"/>
                  </a:lnTo>
                  <a:cubicBezTo>
                    <a:pt x="45438" y="260899"/>
                    <a:pt x="0" y="215460"/>
                    <a:pt x="0" y="159409"/>
                  </a:cubicBezTo>
                  <a:lnTo>
                    <a:pt x="0" y="101489"/>
                  </a:lnTo>
                  <a:cubicBezTo>
                    <a:pt x="0" y="45438"/>
                    <a:pt x="45438" y="0"/>
                    <a:pt x="101489" y="0"/>
                  </a:cubicBezTo>
                  <a:close/>
                </a:path>
              </a:pathLst>
            </a:custGeom>
            <a:solidFill>
              <a:srgbClr val="F7FDFE"/>
            </a:solidFill>
          </p:spPr>
        </p:sp>
        <p:sp>
          <p:nvSpPr>
            <p:cNvPr name="TextBox 10" id="10"/>
            <p:cNvSpPr txBox="true"/>
            <p:nvPr/>
          </p:nvSpPr>
          <p:spPr>
            <a:xfrm>
              <a:off x="0" y="-38100"/>
              <a:ext cx="1024641" cy="298999"/>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192053" y="2408517"/>
            <a:ext cx="6633110" cy="867410"/>
          </a:xfrm>
          <a:prstGeom prst="rect">
            <a:avLst/>
          </a:prstGeom>
        </p:spPr>
        <p:txBody>
          <a:bodyPr anchor="t" rtlCol="false" tIns="0" lIns="0" bIns="0" rIns="0">
            <a:spAutoFit/>
          </a:bodyPr>
          <a:lstStyle/>
          <a:p>
            <a:pPr algn="l">
              <a:lnSpc>
                <a:spcPts val="6369"/>
              </a:lnSpc>
            </a:pPr>
            <a:r>
              <a:rPr lang="en-US" sz="6999" spc="-384">
                <a:solidFill>
                  <a:srgbClr val="FFFFFF"/>
                </a:solidFill>
                <a:latin typeface="Proxima Nova"/>
                <a:ea typeface="Proxima Nova"/>
                <a:cs typeface="Proxima Nova"/>
                <a:sym typeface="Proxima Nova"/>
              </a:rPr>
              <a:t>Phyllis Schwaiger</a:t>
            </a:r>
          </a:p>
        </p:txBody>
      </p:sp>
      <p:sp>
        <p:nvSpPr>
          <p:cNvPr name="TextBox 12" id="12"/>
          <p:cNvSpPr txBox="true"/>
          <p:nvPr/>
        </p:nvSpPr>
        <p:spPr>
          <a:xfrm rot="0">
            <a:off x="8230574" y="3314027"/>
            <a:ext cx="3919860" cy="499745"/>
          </a:xfrm>
          <a:prstGeom prst="rect">
            <a:avLst/>
          </a:prstGeom>
        </p:spPr>
        <p:txBody>
          <a:bodyPr anchor="t" rtlCol="false" tIns="0" lIns="0" bIns="0" rIns="0">
            <a:spAutoFit/>
          </a:bodyPr>
          <a:lstStyle/>
          <a:p>
            <a:pPr algn="l">
              <a:lnSpc>
                <a:spcPts val="3639"/>
              </a:lnSpc>
            </a:pPr>
            <a:r>
              <a:rPr lang="en-US" sz="3999" spc="-219">
                <a:solidFill>
                  <a:srgbClr val="FFFFFF"/>
                </a:solidFill>
                <a:latin typeface="Proxima Nova"/>
                <a:ea typeface="Proxima Nova"/>
                <a:cs typeface="Proxima Nova"/>
                <a:sym typeface="Proxima Nova"/>
              </a:rPr>
              <a:t>Designer</a:t>
            </a:r>
          </a:p>
        </p:txBody>
      </p:sp>
      <p:sp>
        <p:nvSpPr>
          <p:cNvPr name="TextBox 13" id="13"/>
          <p:cNvSpPr txBox="true"/>
          <p:nvPr/>
        </p:nvSpPr>
        <p:spPr>
          <a:xfrm rot="0">
            <a:off x="3058116" y="7405257"/>
            <a:ext cx="3306027" cy="394080"/>
          </a:xfrm>
          <a:prstGeom prst="rect">
            <a:avLst/>
          </a:prstGeom>
        </p:spPr>
        <p:txBody>
          <a:bodyPr anchor="t" rtlCol="false" tIns="0" lIns="0" bIns="0" rIns="0">
            <a:spAutoFit/>
          </a:bodyPr>
          <a:lstStyle/>
          <a:p>
            <a:pPr algn="ctr">
              <a:lnSpc>
                <a:spcPts val="2911"/>
              </a:lnSpc>
            </a:pPr>
            <a:r>
              <a:rPr lang="en-US" sz="3199">
                <a:solidFill>
                  <a:srgbClr val="2D3541"/>
                </a:solidFill>
                <a:latin typeface="Proxima Nova"/>
                <a:ea typeface="Proxima Nova"/>
                <a:cs typeface="Proxima Nova"/>
                <a:sym typeface="Proxima Nova"/>
              </a:rPr>
              <a:t>@reallygreatsite</a:t>
            </a:r>
          </a:p>
        </p:txBody>
      </p:sp>
      <p:sp>
        <p:nvSpPr>
          <p:cNvPr name="AutoShape 14" id="14"/>
          <p:cNvSpPr/>
          <p:nvPr/>
        </p:nvSpPr>
        <p:spPr>
          <a:xfrm>
            <a:off x="2095193" y="8795808"/>
            <a:ext cx="14625406" cy="0"/>
          </a:xfrm>
          <a:prstGeom prst="line">
            <a:avLst/>
          </a:prstGeom>
          <a:ln cap="flat" w="28575">
            <a:solidFill>
              <a:srgbClr val="F7FDFE"/>
            </a:solidFill>
            <a:prstDash val="solid"/>
            <a:headEnd type="none" len="sm" w="sm"/>
            <a:tailEnd type="none" len="sm" w="sm"/>
          </a:ln>
        </p:spPr>
      </p:sp>
      <p:sp>
        <p:nvSpPr>
          <p:cNvPr name="TextBox 15" id="15"/>
          <p:cNvSpPr txBox="true"/>
          <p:nvPr/>
        </p:nvSpPr>
        <p:spPr>
          <a:xfrm rot="0">
            <a:off x="8230574" y="5151643"/>
            <a:ext cx="7940431" cy="2375534"/>
          </a:xfrm>
          <a:prstGeom prst="rect">
            <a:avLst/>
          </a:prstGeom>
        </p:spPr>
        <p:txBody>
          <a:bodyPr anchor="t" rtlCol="false" tIns="0" lIns="0" bIns="0" rIns="0">
            <a:spAutoFit/>
          </a:bodyPr>
          <a:lstStyle/>
          <a:p>
            <a:pPr algn="l">
              <a:lnSpc>
                <a:spcPts val="4800"/>
              </a:lnSpc>
            </a:pPr>
            <a:r>
              <a:rPr lang="en-US" sz="2400">
                <a:solidFill>
                  <a:srgbClr val="F7FDFE"/>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DAGKLNGyrxs</dc:identifier>
  <dcterms:modified xsi:type="dcterms:W3CDTF">2011-08-01T06:04:30Z</dcterms:modified>
  <cp:revision>1</cp:revision>
</cp:coreProperties>
</file>